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7"/>
  </p:notesMasterIdLst>
  <p:sldIdLst>
    <p:sldId id="256" r:id="rId2"/>
    <p:sldId id="303" r:id="rId3"/>
    <p:sldId id="305" r:id="rId4"/>
    <p:sldId id="297" r:id="rId5"/>
    <p:sldId id="304" r:id="rId6"/>
    <p:sldId id="282" r:id="rId7"/>
    <p:sldId id="302" r:id="rId8"/>
    <p:sldId id="301" r:id="rId9"/>
    <p:sldId id="300" r:id="rId10"/>
    <p:sldId id="296" r:id="rId11"/>
    <p:sldId id="258" r:id="rId12"/>
    <p:sldId id="275" r:id="rId13"/>
    <p:sldId id="274" r:id="rId14"/>
    <p:sldId id="298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EFF"/>
    <a:srgbClr val="5A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864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1BD70-FECF-9543-A7A0-ABE7E1C491A8}" type="datetimeFigureOut">
              <a:rPr lang="it-IT" smtClean="0"/>
              <a:t>07/09/25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47F5D-5279-2448-AE1C-041ABC0D61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6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07/09/25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07/09/25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07/09/25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07/09/25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07/09/25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07/09/25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07/09/25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07/09/25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07/09/25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07/09/25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07/09/25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07/09/25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‹n.›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18.png"/><Relationship Id="rId5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microsoft.com/office/2007/relationships/hdphoto" Target="../media/hdphoto3.wdp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9.pn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27452996_18279872497277258_8743811632803241280_n.webp.jpeg"/>
          <p:cNvPicPr>
            <a:picLocks noChangeAspect="1"/>
          </p:cNvPicPr>
          <p:nvPr/>
        </p:nvPicPr>
        <p:blipFill rotWithShape="1">
          <a:blip r:embed="rId2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t="1728" r="48642" b="62222"/>
          <a:stretch/>
        </p:blipFill>
        <p:spPr>
          <a:xfrm>
            <a:off x="220134" y="2265879"/>
            <a:ext cx="4097866" cy="2880191"/>
          </a:xfrm>
          <a:prstGeom prst="rect">
            <a:avLst/>
          </a:prstGeom>
        </p:spPr>
      </p:pic>
      <p:pic>
        <p:nvPicPr>
          <p:cNvPr id="7" name="Immagine 6" descr="527452996_18279872497277258_8743811632803241280_n.webp.jpeg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8" b="61728"/>
          <a:stretch/>
        </p:blipFill>
        <p:spPr>
          <a:xfrm>
            <a:off x="4427004" y="2265879"/>
            <a:ext cx="4496864" cy="2878540"/>
          </a:xfrm>
          <a:prstGeom prst="rect">
            <a:avLst/>
          </a:prstGeom>
        </p:spPr>
      </p:pic>
      <p:pic>
        <p:nvPicPr>
          <p:cNvPr id="10" name="Immagine 9" descr="527452996_18279872497277258_8743811632803241280_n.webp.jpeg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2" b="36049"/>
          <a:stretch/>
        </p:blipFill>
        <p:spPr>
          <a:xfrm>
            <a:off x="220134" y="420149"/>
            <a:ext cx="8703734" cy="171026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20134" y="5357742"/>
            <a:ext cx="8703734" cy="1536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Luca Pandolfi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Prof. Ordinario di Antropologia culturale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Docente di Linguaggi della comunicazione ed esperienza religiosa</a:t>
            </a:r>
          </a:p>
          <a:p>
            <a:pPr algn="ctr">
              <a:lnSpc>
                <a:spcPts val="900"/>
              </a:lnSpc>
            </a:pPr>
            <a:endParaRPr lang="it-IT" sz="9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Pontificia Università </a:t>
            </a:r>
            <a:r>
              <a:rPr lang="it-IT" cap="small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lang="it-IT" cap="small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rbaniana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Facoltà di </a:t>
            </a:r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Missiologia</a:t>
            </a: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309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2990" y="468864"/>
            <a:ext cx="7579810" cy="1143000"/>
          </a:xfrm>
        </p:spPr>
        <p:txBody>
          <a:bodyPr>
            <a:noAutofit/>
          </a:bodyPr>
          <a:lstStyle/>
          <a:p>
            <a:pPr>
              <a:lnSpc>
                <a:spcPts val="3360"/>
              </a:lnSpc>
            </a:pPr>
            <a:r>
              <a:rPr lang="it-IT" sz="3300" dirty="0" smtClean="0">
                <a:latin typeface="Arial Black"/>
                <a:cs typeface="Arial Black"/>
              </a:rPr>
              <a:t>Evangelizzazione come comunic</a:t>
            </a:r>
            <a:r>
              <a:rPr lang="it-IT" sz="3300" i="1" dirty="0" smtClean="0">
                <a:solidFill>
                  <a:srgbClr val="FF6600"/>
                </a:solidFill>
                <a:latin typeface="Arial Black"/>
                <a:cs typeface="Arial Black"/>
              </a:rPr>
              <a:t>azione</a:t>
            </a:r>
            <a:r>
              <a:rPr lang="it-IT" sz="3300" dirty="0" smtClean="0">
                <a:latin typeface="Arial Black"/>
                <a:cs typeface="Arial Black"/>
              </a:rPr>
              <a:t> di </a:t>
            </a:r>
            <a:r>
              <a:rPr lang="it-IT" sz="3300" dirty="0" smtClean="0">
                <a:latin typeface="Arial Black"/>
                <a:cs typeface="Arial Black"/>
              </a:rPr>
              <a:t>un’</a:t>
            </a:r>
            <a:r>
              <a:rPr lang="it-IT" sz="3300" i="1" u="sng" dirty="0" smtClean="0">
                <a:solidFill>
                  <a:srgbClr val="FF6600"/>
                </a:solidFill>
                <a:latin typeface="Arial Black"/>
                <a:cs typeface="Arial Black"/>
              </a:rPr>
              <a:t>esperienza</a:t>
            </a:r>
            <a:br>
              <a:rPr lang="it-IT" sz="3300" i="1" u="sng" dirty="0" smtClean="0">
                <a:solidFill>
                  <a:srgbClr val="FF6600"/>
                </a:solidFill>
                <a:latin typeface="Arial Black"/>
                <a:cs typeface="Arial Black"/>
              </a:rPr>
            </a:br>
            <a:r>
              <a:rPr lang="it-IT" sz="3300" i="1" u="sng" dirty="0" smtClean="0">
                <a:solidFill>
                  <a:srgbClr val="FF6600"/>
                </a:solidFill>
                <a:latin typeface="Arial Black"/>
                <a:cs typeface="Arial Black"/>
              </a:rPr>
              <a:t>connessa alla vita reale</a:t>
            </a:r>
            <a:endParaRPr lang="it-IT" sz="3300" i="1" u="sng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5" name="Freccia circolare in giù 4"/>
          <p:cNvSpPr/>
          <p:nvPr/>
        </p:nvSpPr>
        <p:spPr bwMode="auto">
          <a:xfrm>
            <a:off x="1347315" y="3587725"/>
            <a:ext cx="2076443" cy="1449387"/>
          </a:xfrm>
          <a:prstGeom prst="curvedDownArrow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  <a:cs typeface="+mn-cs"/>
            </a:endParaRPr>
          </a:p>
        </p:txBody>
      </p:sp>
      <p:pic>
        <p:nvPicPr>
          <p:cNvPr id="7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31" y="5327623"/>
            <a:ext cx="644525" cy="76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34" y="4941412"/>
            <a:ext cx="643518" cy="76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40" y="5711820"/>
            <a:ext cx="643518" cy="76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16" y="5327623"/>
            <a:ext cx="643518" cy="76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2"/>
          <p:cNvSpPr txBox="1">
            <a:spLocks noChangeArrowheads="1"/>
          </p:cNvSpPr>
          <p:nvPr/>
        </p:nvSpPr>
        <p:spPr bwMode="auto">
          <a:xfrm>
            <a:off x="823911" y="1978026"/>
            <a:ext cx="7778221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2500" b="1" i="1" dirty="0">
                <a:latin typeface="Arial Black" charset="0"/>
              </a:rPr>
              <a:t>Insegnamento, </a:t>
            </a:r>
            <a:r>
              <a:rPr lang="it-IT" sz="2500" b="1" i="1" dirty="0" smtClean="0">
                <a:latin typeface="Arial Black" charset="0"/>
              </a:rPr>
              <a:t>proselitismo, trasmissione </a:t>
            </a:r>
          </a:p>
          <a:p>
            <a:r>
              <a:rPr lang="it-IT" sz="2500" b="1" i="1" dirty="0" smtClean="0">
                <a:latin typeface="Arial Black" charset="0"/>
              </a:rPr>
              <a:t>o... </a:t>
            </a:r>
            <a:r>
              <a:rPr lang="it-IT" sz="2800" b="1" i="1" dirty="0">
                <a:solidFill>
                  <a:srgbClr val="3366FF"/>
                </a:solidFill>
                <a:latin typeface="Arial Black" charset="0"/>
              </a:rPr>
              <a:t>PROMOZIONE DELLA </a:t>
            </a:r>
            <a:r>
              <a:rPr lang="it-IT" sz="2800" b="1" i="1" dirty="0" smtClean="0">
                <a:solidFill>
                  <a:srgbClr val="3366FF"/>
                </a:solidFill>
                <a:latin typeface="Arial Black" charset="0"/>
              </a:rPr>
              <a:t>VITA </a:t>
            </a:r>
          </a:p>
          <a:p>
            <a:r>
              <a:rPr lang="it-IT" sz="2800" b="1" i="1" dirty="0">
                <a:solidFill>
                  <a:srgbClr val="3366FF"/>
                </a:solidFill>
                <a:latin typeface="Arial Black" charset="0"/>
              </a:rPr>
              <a:t> </a:t>
            </a:r>
            <a:r>
              <a:rPr lang="it-IT" sz="2800" b="1" i="1" dirty="0" smtClean="0">
                <a:solidFill>
                  <a:srgbClr val="3366FF"/>
                </a:solidFill>
                <a:latin typeface="Arial Black" charset="0"/>
              </a:rPr>
              <a:t>    e della vita piena, in abbondanza...?</a:t>
            </a:r>
          </a:p>
          <a:p>
            <a:endParaRPr lang="it-IT" sz="800" dirty="0" smtClean="0">
              <a:solidFill>
                <a:srgbClr val="3366FF"/>
              </a:solidFill>
              <a:latin typeface="Arial Black" charset="0"/>
            </a:endParaRPr>
          </a:p>
          <a:p>
            <a:pPr algn="r"/>
            <a:r>
              <a:rPr lang="it-IT" sz="2800" b="1" i="1" dirty="0" smtClean="0">
                <a:solidFill>
                  <a:srgbClr val="3366FF"/>
                </a:solidFill>
                <a:latin typeface="Arial Black" charset="0"/>
                <a:sym typeface="Wingdings"/>
              </a:rPr>
              <a:t> </a:t>
            </a:r>
            <a:r>
              <a:rPr lang="it-IT" sz="2800" b="1" i="1" dirty="0" err="1" smtClean="0">
                <a:solidFill>
                  <a:srgbClr val="3366FF"/>
                </a:solidFill>
                <a:latin typeface="Arial Black" charset="0"/>
              </a:rPr>
              <a:t>Gv</a:t>
            </a:r>
            <a:r>
              <a:rPr lang="it-IT" sz="2800" b="1" i="1" dirty="0" smtClean="0">
                <a:solidFill>
                  <a:srgbClr val="3366FF"/>
                </a:solidFill>
                <a:latin typeface="Arial Black" charset="0"/>
              </a:rPr>
              <a:t> 10,10</a:t>
            </a:r>
            <a:endParaRPr lang="it-IT" sz="2800" b="1" i="1" dirty="0">
              <a:solidFill>
                <a:srgbClr val="3366FF"/>
              </a:solidFill>
              <a:latin typeface="Arial Black" charset="0"/>
            </a:endParaRPr>
          </a:p>
        </p:txBody>
      </p:sp>
      <p:pic>
        <p:nvPicPr>
          <p:cNvPr id="12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25" y="5711820"/>
            <a:ext cx="643518" cy="76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59" y="5710813"/>
            <a:ext cx="644525" cy="76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2" y="3698337"/>
            <a:ext cx="2328361" cy="204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7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66" y="3940128"/>
            <a:ext cx="3572934" cy="291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6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956733" y="609808"/>
            <a:ext cx="7272867" cy="10713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4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Due paradigmi di </a:t>
            </a:r>
          </a:p>
          <a:p>
            <a:r>
              <a:rPr lang="it-IT" sz="6500" b="1" dirty="0" err="1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Comunic</a:t>
            </a:r>
            <a:r>
              <a:rPr lang="mr-IN" sz="65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…</a:t>
            </a:r>
            <a:r>
              <a:rPr lang="it-IT" sz="6500" b="1" i="1" u="sng" dirty="0" smtClean="0">
                <a:solidFill>
                  <a:srgbClr val="4A6300"/>
                </a:solidFill>
                <a:latin typeface="Arial"/>
                <a:ea typeface="ＭＳ Ｐゴシック" charset="0"/>
                <a:cs typeface="Arial"/>
              </a:rPr>
              <a:t>azione</a:t>
            </a:r>
            <a:endParaRPr lang="it-IT" sz="6500" b="1" i="1" u="sng" dirty="0">
              <a:solidFill>
                <a:srgbClr val="4A63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715963" y="2027231"/>
            <a:ext cx="4861983" cy="37978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4000" b="1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To </a:t>
            </a:r>
            <a:r>
              <a:rPr lang="it-IT" sz="4000" b="1" i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send</a:t>
            </a:r>
            <a:r>
              <a:rPr lang="it-IT" sz="4000" b="1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it-IT" sz="2800" b="1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800" b="1" i="1" dirty="0" smtClean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(trasmettere, </a:t>
            </a:r>
            <a:r>
              <a:rPr lang="es-ES_tradnl" sz="2800" dirty="0" smtClean="0">
                <a:latin typeface="Arial" charset="0"/>
                <a:ea typeface="ＭＳ Ｐゴシック" charset="0"/>
                <a:cs typeface="ＭＳ Ｐゴシック" charset="0"/>
              </a:rPr>
              <a:t>enviar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</a:p>
          <a:p>
            <a:pPr marL="0" indent="0">
              <a:buFontTx/>
              <a:buNone/>
              <a:defRPr/>
            </a:pPr>
            <a:r>
              <a:rPr lang="it-IT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r>
              <a:rPr lang="fr-FR" sz="2800" dirty="0" smtClean="0">
                <a:latin typeface="Arial" charset="0"/>
                <a:ea typeface="ＭＳ Ｐゴシック" charset="0"/>
                <a:cs typeface="ＭＳ Ｐゴシック" charset="0"/>
              </a:rPr>
              <a:t>envoyer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68580" indent="0">
              <a:buNone/>
              <a:defRPr/>
            </a:pPr>
            <a:endParaRPr lang="it-IT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it-IT" sz="4000" b="1" i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To share </a:t>
            </a:r>
          </a:p>
          <a:p>
            <a:pPr marL="0" indent="0">
              <a:buFontTx/>
              <a:buNone/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   (condividere, </a:t>
            </a:r>
            <a:r>
              <a:rPr lang="es-ES_tradnl" sz="2800" dirty="0" smtClean="0">
                <a:latin typeface="Arial" charset="0"/>
                <a:ea typeface="ＭＳ Ｐゴシック" charset="0"/>
                <a:cs typeface="ＭＳ Ｐゴシック" charset="0"/>
              </a:rPr>
              <a:t>compartir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,    </a:t>
            </a:r>
          </a:p>
          <a:p>
            <a:pPr marL="0" indent="0">
              <a:buFontTx/>
              <a:buNone/>
              <a:defRPr/>
            </a:pPr>
            <a:r>
              <a:rPr lang="it-IT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r>
              <a:rPr lang="fr-FR" sz="2800" dirty="0" smtClean="0">
                <a:latin typeface="Arial" charset="0"/>
                <a:ea typeface="ＭＳ Ｐゴシック" charset="0"/>
                <a:cs typeface="ＭＳ Ｐゴシック" charset="0"/>
              </a:rPr>
              <a:t>partager)</a:t>
            </a:r>
            <a:endParaRPr lang="fr-FR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00" l="3529" r="95294">
                        <a14:foregroundMark x1="15686" y1="30333" x2="17255" y2="34000"/>
                        <a14:foregroundMark x1="17647" y1="38000" x2="14510" y2="59667"/>
                        <a14:foregroundMark x1="36078" y1="16000" x2="36078" y2="16000"/>
                        <a14:foregroundMark x1="46667" y1="33333" x2="49020" y2="39000"/>
                        <a14:foregroundMark x1="34902" y1="14000" x2="34902" y2="14000"/>
                        <a14:foregroundMark x1="36078" y1="20667" x2="32941" y2="38333"/>
                        <a14:foregroundMark x1="50196" y1="43333" x2="44706" y2="69000"/>
                        <a14:foregroundMark x1="76471" y1="28333" x2="76078" y2="3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82" y="3969279"/>
            <a:ext cx="2454479" cy="2888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947" l="0" r="100000">
                        <a14:foregroundMark x1="49385" y1="33676" x2="50769" y2="40657"/>
                        <a14:foregroundMark x1="66923" y1="21355" x2="60769" y2="67556"/>
                        <a14:foregroundMark x1="85231" y1="13963" x2="79077" y2="72279"/>
                        <a14:foregroundMark x1="79538" y1="12115" x2="75692" y2="75154"/>
                        <a14:foregroundMark x1="62462" y1="80493" x2="77385" y2="74538"/>
                        <a14:foregroundMark x1="56462" y1="57084" x2="59385" y2="52361"/>
                        <a14:foregroundMark x1="70308" y1="27926" x2="69077" y2="52977"/>
                        <a14:foregroundMark x1="47692" y1="39630" x2="56000" y2="42710"/>
                        <a14:foregroundMark x1="71538" y1="26694" x2="72615" y2="44764"/>
                        <a14:foregroundMark x1="51385" y1="61396" x2="56769" y2="73101"/>
                        <a14:foregroundMark x1="59077" y1="71047" x2="59077" y2="71047"/>
                        <a14:foregroundMark x1="56462" y1="81314" x2="75385" y2="83984"/>
                        <a14:foregroundMark x1="62769" y1="86448" x2="60154" y2="95072"/>
                        <a14:foregroundMark x1="79385" y1="78439" x2="79385" y2="78439"/>
                        <a14:foregroundMark x1="78615" y1="79466" x2="76154" y2="83368"/>
                        <a14:foregroundMark x1="76154" y1="83368" x2="76154" y2="83368"/>
                        <a14:foregroundMark x1="60154" y1="70431" x2="60154" y2="70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1793832"/>
            <a:ext cx="2905287" cy="21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ccia circolare a sinistra 8"/>
          <p:cNvSpPr/>
          <p:nvPr/>
        </p:nvSpPr>
        <p:spPr bwMode="auto">
          <a:xfrm>
            <a:off x="7380288" y="3033713"/>
            <a:ext cx="1152525" cy="295275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7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olo 1"/>
          <p:cNvSpPr>
            <a:spLocks noGrp="1"/>
          </p:cNvSpPr>
          <p:nvPr>
            <p:ph type="title"/>
          </p:nvPr>
        </p:nvSpPr>
        <p:spPr>
          <a:xfrm>
            <a:off x="501651" y="4975225"/>
            <a:ext cx="3671887" cy="1943100"/>
          </a:xfrm>
        </p:spPr>
        <p:txBody>
          <a:bodyPr/>
          <a:lstStyle/>
          <a:p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NOI SIAMO COMUNICAZIONE</a:t>
            </a:r>
          </a:p>
        </p:txBody>
      </p:sp>
      <p:pic>
        <p:nvPicPr>
          <p:cNvPr id="55298" name="Immagine 3" descr="risors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3" b="100000" l="1563" r="99688">
                        <a14:foregroundMark x1="59688" y1="3284" x2="56250" y2="22985"/>
                        <a14:foregroundMark x1="75625" y1="5373" x2="73750" y2="26866"/>
                        <a14:foregroundMark x1="55625" y1="27463" x2="55625" y2="32836"/>
                        <a14:foregroundMark x1="50313" y1="46269" x2="50000" y2="48060"/>
                        <a14:foregroundMark x1="67500" y1="19104" x2="63438" y2="62687"/>
                        <a14:foregroundMark x1="70625" y1="47164" x2="74375" y2="65672"/>
                        <a14:foregroundMark x1="84375" y1="20299" x2="88750" y2="57313"/>
                        <a14:foregroundMark x1="83125" y1="51940" x2="83438" y2="65672"/>
                        <a14:foregroundMark x1="87500" y1="56418" x2="87500" y2="64478"/>
                        <a14:foregroundMark x1="78125" y1="32836" x2="78125" y2="32836"/>
                        <a14:foregroundMark x1="75000" y1="34328" x2="75000" y2="34328"/>
                        <a14:backgroundMark x1="76563" y1="37910" x2="76563" y2="37910"/>
                        <a14:backgroundMark x1="58125" y1="27463" x2="58125" y2="27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57660"/>
            <a:ext cx="4457700" cy="4667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005264" y="790575"/>
            <a:ext cx="4465637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NOI VIVIAMO NELLA COMUNICAZIONE</a:t>
            </a:r>
          </a:p>
        </p:txBody>
      </p:sp>
      <p:pic>
        <p:nvPicPr>
          <p:cNvPr id="55300" name="Immagine 6" descr="internet-italiani-non-usan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2665772"/>
            <a:ext cx="4224121" cy="389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5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3" descr="figura-reti-impre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976688"/>
            <a:ext cx="54006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684213" y="2209800"/>
            <a:ext cx="7772400" cy="1879600"/>
          </a:xfrm>
        </p:spPr>
        <p:txBody>
          <a:bodyPr>
            <a:noAutofit/>
          </a:bodyPr>
          <a:lstStyle/>
          <a:p>
            <a:r>
              <a:rPr lang="it-IT" sz="2800" b="1" dirty="0">
                <a:latin typeface="Arial" charset="0"/>
                <a:ea typeface="ＭＳ Ｐゴシック" charset="0"/>
                <a:cs typeface="ＭＳ Ｐゴシック" charset="0"/>
              </a:rPr>
              <a:t>La comunicazione </a:t>
            </a:r>
            <a:r>
              <a:rPr lang="it-IT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in genere non </a:t>
            </a:r>
            <a:r>
              <a:rPr lang="it-IT" sz="2800" b="1" dirty="0">
                <a:latin typeface="Arial" charset="0"/>
                <a:ea typeface="ＭＳ Ｐゴシック" charset="0"/>
                <a:cs typeface="ＭＳ Ｐゴシック" charset="0"/>
              </a:rPr>
              <a:t>attiva una strada di contatto tra due realtà ma genera un </a:t>
            </a:r>
            <a:r>
              <a:rPr lang="it-IT" sz="4000" b="1" dirty="0" smtClean="0">
                <a:latin typeface="Arial" charset="0"/>
                <a:ea typeface="ＭＳ Ｐゴシック" charset="0"/>
                <a:cs typeface="ＭＳ Ｐゴシック" charset="0"/>
              </a:rPr>
              <a:t>CAMPO</a:t>
            </a:r>
            <a:r>
              <a:rPr lang="it-IT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pluri</a:t>
            </a:r>
            <a:r>
              <a:rPr lang="it-IT" sz="2800" b="1" dirty="0">
                <a:latin typeface="Arial" charset="0"/>
                <a:ea typeface="ＭＳ Ｐゴシック" charset="0"/>
                <a:cs typeface="ＭＳ Ｐゴシック" charset="0"/>
              </a:rPr>
              <a:t>-attivo tra numerose realtà…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4290" y="456164"/>
            <a:ext cx="6830510" cy="1143000"/>
          </a:xfrm>
        </p:spPr>
        <p:txBody>
          <a:bodyPr/>
          <a:lstStyle/>
          <a:p>
            <a:pPr algn="r"/>
            <a:r>
              <a:rPr lang="it-IT" dirty="0" smtClean="0">
                <a:latin typeface="Arial"/>
                <a:cs typeface="Arial"/>
              </a:rPr>
              <a:t>Concetto di </a:t>
            </a:r>
            <a:r>
              <a:rPr lang="it-IT" dirty="0" smtClean="0">
                <a:latin typeface="Arial Black"/>
                <a:cs typeface="Arial Black"/>
              </a:rPr>
              <a:t>CAMPO</a:t>
            </a:r>
            <a:endParaRPr lang="it-IT" dirty="0">
              <a:latin typeface="Arial Black"/>
              <a:cs typeface="Arial Black"/>
            </a:endParaRPr>
          </a:p>
        </p:txBody>
      </p:sp>
      <p:pic>
        <p:nvPicPr>
          <p:cNvPr id="7" name="Immagine 3" descr="re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3" y="0"/>
            <a:ext cx="2162191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66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van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125538"/>
            <a:ext cx="52197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44488" y="2470150"/>
            <a:ext cx="3719512" cy="421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3040"/>
              </a:lnSpc>
            </a:pPr>
            <a:r>
              <a:rPr lang="it-IT" sz="3200" b="1" dirty="0">
                <a:solidFill>
                  <a:srgbClr val="B00000"/>
                </a:solidFill>
              </a:rPr>
              <a:t>NON </a:t>
            </a:r>
            <a:r>
              <a:rPr lang="it-IT" sz="3200" b="1" dirty="0" smtClean="0">
                <a:solidFill>
                  <a:srgbClr val="B00000"/>
                </a:solidFill>
              </a:rPr>
              <a:t>“USARE</a:t>
            </a:r>
            <a:r>
              <a:rPr lang="it-IT" sz="3200" b="1" dirty="0" smtClean="0">
                <a:solidFill>
                  <a:srgbClr val="B00000"/>
                </a:solidFill>
              </a:rPr>
              <a:t>”</a:t>
            </a:r>
          </a:p>
          <a:p>
            <a:pPr>
              <a:lnSpc>
                <a:spcPts val="3040"/>
              </a:lnSpc>
            </a:pPr>
            <a:r>
              <a:rPr lang="it-IT" sz="3200" b="1" dirty="0" smtClean="0">
                <a:solidFill>
                  <a:srgbClr val="3366FF"/>
                </a:solidFill>
              </a:rPr>
              <a:t>la </a:t>
            </a:r>
            <a:r>
              <a:rPr lang="it-IT" sz="3200" b="1" dirty="0" smtClean="0">
                <a:solidFill>
                  <a:srgbClr val="3366FF"/>
                </a:solidFill>
              </a:rPr>
              <a:t>comunicazione ma capire cosa sia davvero la comunicazione</a:t>
            </a:r>
            <a:endParaRPr lang="it-IT" dirty="0"/>
          </a:p>
          <a:p>
            <a:pPr>
              <a:lnSpc>
                <a:spcPts val="1540"/>
              </a:lnSpc>
            </a:pPr>
            <a:endParaRPr lang="it-IT" sz="800" dirty="0"/>
          </a:p>
          <a:p>
            <a:pPr>
              <a:lnSpc>
                <a:spcPts val="3040"/>
              </a:lnSpc>
            </a:pPr>
            <a:r>
              <a:rPr lang="it-IT" sz="3200" b="1" dirty="0">
                <a:solidFill>
                  <a:srgbClr val="B00000"/>
                </a:solidFill>
              </a:rPr>
              <a:t>INCARNARE IL VANGELO </a:t>
            </a:r>
            <a:r>
              <a:rPr lang="it-IT" sz="3200" b="1" dirty="0" smtClean="0">
                <a:solidFill>
                  <a:srgbClr val="B00000"/>
                </a:solidFill>
              </a:rPr>
              <a:t>del </a:t>
            </a:r>
            <a:r>
              <a:rPr lang="it-IT" sz="3200" b="1" dirty="0" err="1" smtClean="0">
                <a:solidFill>
                  <a:srgbClr val="B00000"/>
                </a:solidFill>
              </a:rPr>
              <a:t>RdD</a:t>
            </a:r>
            <a:r>
              <a:rPr lang="it-IT" sz="3200" b="1" dirty="0" smtClean="0">
                <a:solidFill>
                  <a:srgbClr val="B00000"/>
                </a:solidFill>
              </a:rPr>
              <a:t> </a:t>
            </a:r>
            <a:r>
              <a:rPr lang="it-IT" sz="3200" b="1" dirty="0" smtClean="0">
                <a:solidFill>
                  <a:srgbClr val="3366FF"/>
                </a:solidFill>
              </a:rPr>
              <a:t>in esperienze </a:t>
            </a:r>
            <a:r>
              <a:rPr lang="it-IT" sz="3200" b="1" dirty="0" smtClean="0">
                <a:solidFill>
                  <a:srgbClr val="3366FF"/>
                </a:solidFill>
              </a:rPr>
              <a:t>di </a:t>
            </a:r>
            <a:r>
              <a:rPr lang="it-IT" sz="3200" b="1" dirty="0" smtClean="0">
                <a:solidFill>
                  <a:srgbClr val="3366FF"/>
                </a:solidFill>
              </a:rPr>
              <a:t>comunicazione</a:t>
            </a:r>
          </a:p>
          <a:p>
            <a:pPr>
              <a:lnSpc>
                <a:spcPts val="3040"/>
              </a:lnSpc>
            </a:pPr>
            <a:r>
              <a:rPr lang="it-IT" sz="3200" b="1" dirty="0" smtClean="0">
                <a:solidFill>
                  <a:srgbClr val="3366FF"/>
                </a:solidFill>
              </a:rPr>
              <a:t>reciproca</a:t>
            </a:r>
            <a:endParaRPr lang="it-IT" sz="3200" b="1" dirty="0">
              <a:solidFill>
                <a:srgbClr val="3366FF"/>
              </a:solidFill>
            </a:endParaRPr>
          </a:p>
        </p:txBody>
      </p:sp>
      <p:pic>
        <p:nvPicPr>
          <p:cNvPr id="6" name="Picture 3" descr="C:\Users\ivan\Desktop\20070928-152717-pic-759164370_t6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6" b="7782"/>
          <a:stretch>
            <a:fillRect/>
          </a:stretch>
        </p:blipFill>
        <p:spPr bwMode="auto">
          <a:xfrm>
            <a:off x="407988" y="407988"/>
            <a:ext cx="39243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48113" y="530226"/>
            <a:ext cx="5327650" cy="1143000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rgbClr val="00009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CAMBIAMENTO </a:t>
            </a:r>
            <a:br>
              <a:rPr lang="it-IT" sz="4000" dirty="0">
                <a:solidFill>
                  <a:srgbClr val="000090"/>
                </a:solidFill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it-IT" sz="4000" dirty="0">
                <a:solidFill>
                  <a:srgbClr val="00009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DI </a:t>
            </a:r>
            <a:r>
              <a:rPr lang="it-IT" sz="4000" dirty="0" smtClean="0">
                <a:solidFill>
                  <a:srgbClr val="00009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MENTALITÀ</a:t>
            </a:r>
            <a:endParaRPr lang="it-IT" sz="4000" dirty="0">
              <a:solidFill>
                <a:srgbClr val="000090"/>
              </a:solidFill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165601" y="5230392"/>
            <a:ext cx="433493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600" i="1" baseline="30000" dirty="0" smtClean="0">
                <a:latin typeface="Arial"/>
                <a:cs typeface="Arial"/>
              </a:rPr>
              <a:t>In </a:t>
            </a:r>
            <a:r>
              <a:rPr lang="it-IT" sz="3600" i="1" baseline="30000" dirty="0">
                <a:latin typeface="Arial"/>
                <a:cs typeface="Arial"/>
              </a:rPr>
              <a:t>realtà, </a:t>
            </a:r>
            <a:r>
              <a:rPr lang="it-IT" sz="3600" i="1" baseline="30000" dirty="0" smtClean="0">
                <a:latin typeface="Arial"/>
                <a:cs typeface="Arial"/>
              </a:rPr>
              <a:t>ogni </a:t>
            </a:r>
            <a:r>
              <a:rPr lang="it-IT" sz="3600" i="1" baseline="30000" dirty="0">
                <a:latin typeface="Arial"/>
                <a:cs typeface="Arial"/>
              </a:rPr>
              <a:t>autentica </a:t>
            </a:r>
            <a:endParaRPr lang="it-IT" sz="3600" i="1" baseline="30000" dirty="0" smtClean="0">
              <a:latin typeface="Arial"/>
              <a:cs typeface="Arial"/>
            </a:endParaRPr>
          </a:p>
          <a:p>
            <a:pPr algn="r"/>
            <a:r>
              <a:rPr lang="it-IT" sz="3600" i="1" baseline="30000" dirty="0" smtClean="0">
                <a:latin typeface="Arial"/>
                <a:cs typeface="Arial"/>
              </a:rPr>
              <a:t>azione </a:t>
            </a:r>
            <a:r>
              <a:rPr lang="it-IT" sz="3600" i="1" baseline="30000" dirty="0">
                <a:latin typeface="Arial"/>
                <a:cs typeface="Arial"/>
              </a:rPr>
              <a:t>evangelizzatrice </a:t>
            </a:r>
            <a:r>
              <a:rPr lang="it-IT" sz="3600" i="1" baseline="30000" dirty="0" smtClean="0">
                <a:latin typeface="Arial"/>
                <a:cs typeface="Arial"/>
              </a:rPr>
              <a:t>è </a:t>
            </a:r>
            <a:r>
              <a:rPr lang="it-IT" sz="3600" i="1" baseline="30000" dirty="0">
                <a:latin typeface="Arial"/>
                <a:cs typeface="Arial"/>
              </a:rPr>
              <a:t>sempre “nuova”</a:t>
            </a:r>
            <a:r>
              <a:rPr lang="it-IT" sz="3600" baseline="30000" dirty="0" smtClean="0">
                <a:latin typeface="Arial"/>
                <a:cs typeface="Arial"/>
              </a:rPr>
              <a:t>. EN 11</a:t>
            </a:r>
            <a:endParaRPr lang="it-IT" sz="3600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8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75201" y="4318271"/>
            <a:ext cx="36956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GRAZIE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950095" y="4434107"/>
            <a:ext cx="3558406" cy="786559"/>
          </a:xfrm>
        </p:spPr>
        <p:txBody>
          <a:bodyPr>
            <a:noAutofit/>
          </a:bodyPr>
          <a:lstStyle/>
          <a:p>
            <a:pPr algn="r">
              <a:lnSpc>
                <a:spcPts val="1260"/>
              </a:lnSpc>
            </a:pPr>
            <a:r>
              <a:rPr lang="it-IT" b="1" dirty="0" smtClean="0">
                <a:latin typeface="Arial"/>
                <a:cs typeface="Arial"/>
              </a:rPr>
              <a:t>Luca Pandolfi</a:t>
            </a:r>
          </a:p>
          <a:p>
            <a:pPr algn="r">
              <a:lnSpc>
                <a:spcPts val="1560"/>
              </a:lnSpc>
            </a:pPr>
            <a:r>
              <a:rPr lang="it-IT" sz="1600" cap="small" dirty="0" smtClean="0">
                <a:latin typeface="Arial"/>
                <a:cs typeface="Arial"/>
              </a:rPr>
              <a:t>Pontificia Università </a:t>
            </a:r>
            <a:r>
              <a:rPr lang="it-IT" sz="1600" cap="small" dirty="0" err="1" smtClean="0">
                <a:latin typeface="Arial"/>
                <a:cs typeface="Arial"/>
              </a:rPr>
              <a:t>Urbaniana</a:t>
            </a:r>
            <a:endParaRPr lang="it-IT" sz="1600" cap="small" dirty="0" smtClean="0">
              <a:latin typeface="Arial"/>
              <a:cs typeface="Arial"/>
            </a:endParaRPr>
          </a:p>
          <a:p>
            <a:pPr algn="r">
              <a:lnSpc>
                <a:spcPts val="1360"/>
              </a:lnSpc>
            </a:pPr>
            <a:r>
              <a:rPr lang="it-IT" sz="1400" dirty="0" err="1" smtClean="0">
                <a:latin typeface="Arial"/>
                <a:cs typeface="Arial"/>
              </a:rPr>
              <a:t>luca.pandolfi</a:t>
            </a:r>
            <a:r>
              <a:rPr lang="it-IT" sz="1400" dirty="0" err="1">
                <a:latin typeface="Arial"/>
                <a:cs typeface="Arial"/>
              </a:rPr>
              <a:t>@</a:t>
            </a:r>
            <a:r>
              <a:rPr lang="it-IT" sz="1400" dirty="0" err="1" smtClean="0">
                <a:latin typeface="Arial"/>
                <a:cs typeface="Arial"/>
              </a:rPr>
              <a:t>urbaniana.edu</a:t>
            </a:r>
            <a:endParaRPr lang="it-IT" sz="1400" dirty="0">
              <a:latin typeface="Arial"/>
              <a:cs typeface="Arial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07999" y="1345337"/>
            <a:ext cx="3937001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200" i="1" dirty="0">
                <a:latin typeface="Arial"/>
                <a:cs typeface="Arial"/>
              </a:rPr>
              <a:t>Per questo, ogni scriba che diventa un discepolo del regno dei cieli è simile a un padrone di casa il quale tira fuori dal suo tesoro cose nuove e cose </a:t>
            </a:r>
            <a:r>
              <a:rPr lang="it-IT" sz="2200" i="1" dirty="0" smtClean="0">
                <a:latin typeface="Arial"/>
                <a:cs typeface="Arial"/>
              </a:rPr>
              <a:t>antiche.</a:t>
            </a:r>
            <a:endParaRPr lang="it-IT" sz="2200" dirty="0">
              <a:latin typeface="Arial"/>
              <a:cs typeface="Arial"/>
            </a:endParaRPr>
          </a:p>
          <a:p>
            <a:pPr algn="r"/>
            <a:r>
              <a:rPr lang="it-IT" sz="2200" b="1" smtClean="0">
                <a:latin typeface="Arial"/>
                <a:cs typeface="Arial"/>
              </a:rPr>
              <a:t>Matteo 13, 52</a:t>
            </a:r>
            <a:endParaRPr lang="it-IT" sz="2200" dirty="0">
              <a:latin typeface="Arial"/>
              <a:cs typeface="Arial"/>
            </a:endParaRPr>
          </a:p>
        </p:txBody>
      </p:sp>
      <p:pic>
        <p:nvPicPr>
          <p:cNvPr id="4" name="Immagin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43649"/>
            <a:ext cx="24892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8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3966" y="457200"/>
            <a:ext cx="8166100" cy="30099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it-IT" dirty="0">
                <a:latin typeface="Arial"/>
                <a:cs typeface="Arial"/>
              </a:rPr>
              <a:t>“</a:t>
            </a:r>
            <a:r>
              <a:rPr lang="it-IT" sz="2800" b="1" dirty="0">
                <a:latin typeface="Arial"/>
                <a:cs typeface="Arial"/>
              </a:rPr>
              <a:t>Vangelo” come una “COSA</a:t>
            </a:r>
            <a:r>
              <a:rPr lang="it-IT" sz="2800" b="1" dirty="0" smtClean="0">
                <a:latin typeface="Arial"/>
                <a:cs typeface="Arial"/>
              </a:rPr>
              <a:t>”, un “libro”</a:t>
            </a:r>
            <a:endParaRPr lang="it-IT" sz="2800" b="1" dirty="0">
              <a:latin typeface="Arial"/>
              <a:cs typeface="Arial"/>
            </a:endParaRPr>
          </a:p>
          <a:p>
            <a:pPr>
              <a:buClr>
                <a:srgbClr val="FF0000"/>
              </a:buClr>
            </a:pPr>
            <a:r>
              <a:rPr lang="it-IT" sz="2800" b="1" dirty="0">
                <a:latin typeface="Arial"/>
                <a:cs typeface="Arial"/>
              </a:rPr>
              <a:t>“Vangelo” come un insieme di DOTTRINE</a:t>
            </a:r>
          </a:p>
          <a:p>
            <a:pPr>
              <a:buClr>
                <a:srgbClr val="FF0000"/>
              </a:buClr>
            </a:pPr>
            <a:r>
              <a:rPr lang="it-IT" sz="2800" b="1" dirty="0">
                <a:latin typeface="Arial"/>
                <a:cs typeface="Arial"/>
              </a:rPr>
              <a:t>“Vangelo” come una </a:t>
            </a:r>
            <a:r>
              <a:rPr lang="it-IT" sz="2800" b="1" dirty="0" smtClean="0">
                <a:latin typeface="Arial"/>
                <a:cs typeface="Arial"/>
              </a:rPr>
              <a:t>forma/religione/cultura</a:t>
            </a:r>
          </a:p>
          <a:p>
            <a:pPr marL="0" indent="0">
              <a:buClr>
                <a:srgbClr val="FF0000"/>
              </a:buClr>
              <a:buNone/>
            </a:pPr>
            <a:endParaRPr lang="it-IT" sz="800" b="1" dirty="0" smtClean="0">
              <a:latin typeface="Arial"/>
              <a:cs typeface="Arial"/>
            </a:endParaRPr>
          </a:p>
          <a:p>
            <a:pPr>
              <a:buClr>
                <a:srgbClr val="FF0000"/>
              </a:buClr>
            </a:pPr>
            <a:r>
              <a:rPr lang="it-IT" sz="2800" b="1" dirty="0" smtClean="0">
                <a:latin typeface="Arial"/>
                <a:cs typeface="Arial"/>
              </a:rPr>
              <a:t>“Vangelo” come una </a:t>
            </a:r>
            <a:r>
              <a:rPr lang="it-IT" sz="2800" b="1" dirty="0" smtClean="0">
                <a:solidFill>
                  <a:srgbClr val="B60202"/>
                </a:solidFill>
                <a:latin typeface="Arial"/>
                <a:cs typeface="Arial"/>
              </a:rPr>
              <a:t>COMUN</a:t>
            </a:r>
            <a:r>
              <a:rPr lang="it-IT" sz="1600" b="1" dirty="0" smtClean="0">
                <a:latin typeface="Arial"/>
                <a:cs typeface="Arial"/>
              </a:rPr>
              <a:t> </a:t>
            </a:r>
            <a:r>
              <a:rPr lang="it-IT" sz="2800" b="1" dirty="0" err="1" smtClean="0">
                <a:latin typeface="Arial"/>
                <a:cs typeface="Arial"/>
              </a:rPr>
              <a:t>ic</a:t>
            </a:r>
            <a:r>
              <a:rPr lang="it-IT" sz="2800" b="1" dirty="0" err="1">
                <a:solidFill>
                  <a:srgbClr val="B60202"/>
                </a:solidFill>
                <a:latin typeface="Arial"/>
                <a:cs typeface="Arial"/>
              </a:rPr>
              <a:t>A</a:t>
            </a:r>
            <a:r>
              <a:rPr lang="it-IT" sz="2800" b="1" i="1" dirty="0" err="1" smtClean="0">
                <a:solidFill>
                  <a:srgbClr val="B60202"/>
                </a:solidFill>
                <a:latin typeface="Arial"/>
                <a:cs typeface="Arial"/>
              </a:rPr>
              <a:t>zione</a:t>
            </a:r>
            <a:endParaRPr lang="it-IT" sz="2800" b="1" i="1" dirty="0" smtClean="0">
              <a:solidFill>
                <a:srgbClr val="B60202"/>
              </a:solidFill>
              <a:latin typeface="Arial"/>
              <a:cs typeface="Arial"/>
            </a:endParaRPr>
          </a:p>
          <a:p>
            <a:pPr>
              <a:buClr>
                <a:srgbClr val="FF0000"/>
              </a:buClr>
            </a:pPr>
            <a:r>
              <a:rPr lang="it-IT" sz="2800" b="1" dirty="0">
                <a:latin typeface="Arial"/>
                <a:cs typeface="Arial"/>
              </a:rPr>
              <a:t>“Vangelo” come </a:t>
            </a:r>
            <a:r>
              <a:rPr lang="it-IT" sz="2800" b="1" dirty="0" smtClean="0">
                <a:solidFill>
                  <a:srgbClr val="B60202"/>
                </a:solidFill>
                <a:latin typeface="Arial"/>
                <a:cs typeface="Arial"/>
              </a:rPr>
              <a:t>esperienza specifica</a:t>
            </a:r>
          </a:p>
          <a:p>
            <a:pPr marL="0" indent="0">
              <a:buClr>
                <a:srgbClr val="FF0000"/>
              </a:buClr>
              <a:buNone/>
            </a:pPr>
            <a:endParaRPr lang="it-IT" sz="2800" b="1" dirty="0" smtClean="0">
              <a:solidFill>
                <a:srgbClr val="B60202"/>
              </a:solidFill>
              <a:latin typeface="Arial"/>
              <a:cs typeface="Arial"/>
            </a:endParaRPr>
          </a:p>
          <a:p>
            <a:pPr marL="68580" indent="0">
              <a:buNone/>
            </a:pPr>
            <a:endParaRPr lang="it-IT" sz="1050" dirty="0">
              <a:solidFill>
                <a:srgbClr val="B60202"/>
              </a:solidFill>
              <a:latin typeface="Arial"/>
              <a:cs typeface="Arial"/>
            </a:endParaRPr>
          </a:p>
          <a:p>
            <a:pPr marL="68580" indent="0" algn="ctr">
              <a:buNone/>
            </a:pPr>
            <a:r>
              <a:rPr lang="it-IT" sz="3600" dirty="0" smtClean="0">
                <a:solidFill>
                  <a:schemeClr val="tx1"/>
                </a:solidFill>
                <a:latin typeface="Arial"/>
                <a:cs typeface="Arial"/>
              </a:rPr>
              <a:t>To </a:t>
            </a:r>
            <a:r>
              <a:rPr lang="it-IT" sz="3600" dirty="0" err="1" smtClean="0">
                <a:solidFill>
                  <a:schemeClr val="tx1"/>
                </a:solidFill>
                <a:latin typeface="Arial"/>
                <a:cs typeface="Arial"/>
              </a:rPr>
              <a:t>send</a:t>
            </a:r>
            <a:r>
              <a:rPr lang="it-IT" sz="3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z="3600" dirty="0" smtClean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it-IT" sz="3600" dirty="0" smtClean="0">
                <a:solidFill>
                  <a:srgbClr val="A34D4D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it-IT" sz="3600" dirty="0" smtClean="0">
                <a:solidFill>
                  <a:srgbClr val="B60202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it-IT" sz="44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  <a:sym typeface="Wingdings"/>
              </a:rPr>
              <a:t></a:t>
            </a:r>
            <a:r>
              <a:rPr lang="it-IT" sz="4400" dirty="0" smtClean="0">
                <a:solidFill>
                  <a:srgbClr val="B60202"/>
                </a:solidFill>
                <a:latin typeface="Abadi MT Condensed Extra Bold"/>
                <a:cs typeface="Abadi MT Condensed Extra Bold"/>
                <a:sym typeface="Wingdings"/>
              </a:rPr>
              <a:t> to share</a:t>
            </a:r>
          </a:p>
          <a:p>
            <a:pPr marL="68580" indent="0" algn="ctr">
              <a:buNone/>
            </a:pPr>
            <a:r>
              <a:rPr lang="it-IT" dirty="0" smtClean="0">
                <a:solidFill>
                  <a:srgbClr val="B60202"/>
                </a:solidFill>
                <a:latin typeface="Arial Narrow"/>
                <a:cs typeface="Arial Narrow"/>
                <a:sym typeface="Wingdings"/>
              </a:rPr>
              <a:t>Inviare/dire  azione di messa in comune dei doni di ciascuno/a</a:t>
            </a:r>
          </a:p>
          <a:p>
            <a:pPr marL="68580" indent="0" algn="ctr">
              <a:lnSpc>
                <a:spcPts val="1760"/>
              </a:lnSpc>
              <a:buNone/>
            </a:pPr>
            <a:r>
              <a:rPr lang="it-IT" sz="2800" b="1" i="1" dirty="0" smtClean="0">
                <a:solidFill>
                  <a:srgbClr val="008000"/>
                </a:solidFill>
                <a:latin typeface="Arial Narrow"/>
                <a:cs typeface="Arial Narrow"/>
                <a:sym typeface="Wingdings"/>
              </a:rPr>
              <a:t>   </a:t>
            </a:r>
            <a:r>
              <a:rPr lang="it-IT" sz="2800" b="1" i="1" dirty="0" err="1" smtClean="0">
                <a:solidFill>
                  <a:srgbClr val="008000"/>
                </a:solidFill>
                <a:latin typeface="Arial Narrow"/>
                <a:cs typeface="Arial Narrow"/>
                <a:sym typeface="Wingdings"/>
              </a:rPr>
              <a:t>cum</a:t>
            </a:r>
            <a:r>
              <a:rPr lang="it-IT" sz="2800" b="1" i="1" dirty="0" smtClean="0">
                <a:solidFill>
                  <a:srgbClr val="008000"/>
                </a:solidFill>
                <a:latin typeface="Arial Narrow"/>
                <a:cs typeface="Arial Narrow"/>
                <a:sym typeface="Wingdings"/>
              </a:rPr>
              <a:t> </a:t>
            </a:r>
            <a:r>
              <a:rPr lang="it-IT" sz="2800" b="1" i="1" dirty="0" err="1" smtClean="0">
                <a:solidFill>
                  <a:srgbClr val="008000"/>
                </a:solidFill>
                <a:latin typeface="Arial Narrow"/>
                <a:cs typeface="Arial Narrow"/>
                <a:sym typeface="Wingdings"/>
              </a:rPr>
              <a:t>munus</a:t>
            </a:r>
            <a:r>
              <a:rPr lang="it-IT" sz="2800" b="1" i="1" dirty="0" smtClean="0">
                <a:solidFill>
                  <a:srgbClr val="008000"/>
                </a:solidFill>
                <a:latin typeface="Arial Narrow"/>
                <a:cs typeface="Arial Narrow"/>
                <a:sym typeface="Wingdings"/>
              </a:rPr>
              <a:t> </a:t>
            </a:r>
            <a:r>
              <a:rPr lang="it-IT" sz="2800" b="1" i="1" dirty="0" err="1" smtClean="0">
                <a:solidFill>
                  <a:srgbClr val="008000"/>
                </a:solidFill>
                <a:latin typeface="Arial Narrow"/>
                <a:cs typeface="Arial Narrow"/>
                <a:sym typeface="Wingdings"/>
              </a:rPr>
              <a:t>actionem</a:t>
            </a:r>
            <a:endParaRPr lang="it-IT" sz="2800" b="1" i="1" dirty="0" smtClean="0">
              <a:solidFill>
                <a:srgbClr val="008000"/>
              </a:solidFill>
              <a:latin typeface="Arial Narrow"/>
              <a:cs typeface="Arial Narrow"/>
              <a:sym typeface="Wingdings"/>
            </a:endParaRPr>
          </a:p>
          <a:p>
            <a:pPr marL="68580" indent="0" algn="ctr">
              <a:lnSpc>
                <a:spcPts val="1760"/>
              </a:lnSpc>
              <a:buNone/>
            </a:pPr>
            <a:endParaRPr lang="it-IT" sz="2800" b="1" i="1" dirty="0">
              <a:solidFill>
                <a:srgbClr val="008000"/>
              </a:solidFill>
              <a:latin typeface="Arial Narrow"/>
              <a:cs typeface="Arial Narrow"/>
              <a:sym typeface="Wingdings"/>
            </a:endParaRPr>
          </a:p>
          <a:p>
            <a:pPr marL="68580" indent="0" algn="ctr">
              <a:lnSpc>
                <a:spcPts val="1760"/>
              </a:lnSpc>
              <a:buNone/>
            </a:pPr>
            <a:endParaRPr lang="it-IT" sz="2800" b="1" i="1" dirty="0" smtClean="0">
              <a:solidFill>
                <a:srgbClr val="008000"/>
              </a:solidFill>
              <a:latin typeface="Arial Narrow"/>
              <a:cs typeface="Arial Narrow"/>
              <a:sym typeface="Wingding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213922"/>
            <a:ext cx="9144000" cy="1600200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rgbClr val="B60202"/>
                </a:solidFill>
                <a:latin typeface="Arial Black"/>
                <a:cs typeface="Arial Black"/>
              </a:rPr>
              <a:t>Ma </a:t>
            </a:r>
            <a:r>
              <a:rPr lang="it-IT" sz="4400" b="1" dirty="0" smtClean="0">
                <a:solidFill>
                  <a:srgbClr val="B60202"/>
                </a:solidFill>
                <a:latin typeface="Arial Black"/>
                <a:cs typeface="Arial Black"/>
              </a:rPr>
              <a:t>cosa? </a:t>
            </a:r>
            <a:r>
              <a:rPr lang="mr-IN" sz="4400" b="1" dirty="0" smtClean="0">
                <a:solidFill>
                  <a:srgbClr val="B60202"/>
                </a:solidFill>
                <a:latin typeface="Arial Black"/>
                <a:cs typeface="Arial Black"/>
              </a:rPr>
              <a:t>…</a:t>
            </a:r>
            <a:r>
              <a:rPr lang="it-IT" sz="4400" b="1" dirty="0" smtClean="0">
                <a:solidFill>
                  <a:srgbClr val="B60202"/>
                </a:solidFill>
                <a:latin typeface="Arial Black"/>
                <a:cs typeface="Arial Black"/>
              </a:rPr>
              <a:t>o </a:t>
            </a:r>
            <a:r>
              <a:rPr lang="it-IT" sz="4400" b="1" dirty="0" smtClean="0">
                <a:solidFill>
                  <a:srgbClr val="B60202"/>
                </a:solidFill>
                <a:latin typeface="Arial Black"/>
                <a:cs typeface="Arial Black"/>
              </a:rPr>
              <a:t>chi?</a:t>
            </a:r>
            <a:endParaRPr lang="it-IT" sz="4400" b="1" dirty="0">
              <a:solidFill>
                <a:srgbClr val="B60202"/>
              </a:solidFill>
              <a:latin typeface="Arial Black"/>
              <a:cs typeface="Arial Black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495300" y="3653363"/>
            <a:ext cx="83269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8161862" y="2946401"/>
            <a:ext cx="719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052E65"/>
                </a:solidFill>
                <a:latin typeface="Arial Black"/>
                <a:cs typeface="Arial Black"/>
              </a:rPr>
              <a:t>A B</a:t>
            </a:r>
            <a:endParaRPr lang="it-IT" sz="4000" dirty="0">
              <a:solidFill>
                <a:srgbClr val="052E65"/>
              </a:solidFill>
              <a:latin typeface="Arial Black"/>
              <a:cs typeface="Arial Black"/>
            </a:endParaRPr>
          </a:p>
        </p:txBody>
      </p:sp>
      <p:pic>
        <p:nvPicPr>
          <p:cNvPr id="9" name="Immagine 8" descr="doman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10" y="3318844"/>
            <a:ext cx="1630927" cy="10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5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age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1"/>
          <a:stretch/>
        </p:blipFill>
        <p:spPr>
          <a:xfrm>
            <a:off x="6142572" y="4507483"/>
            <a:ext cx="3001428" cy="2350517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9497" y="2323652"/>
            <a:ext cx="5700203" cy="3508977"/>
          </a:xfrm>
        </p:spPr>
        <p:txBody>
          <a:bodyPr>
            <a:noAutofit/>
          </a:bodyPr>
          <a:lstStyle/>
          <a:p>
            <a:r>
              <a:rPr lang="it-IT" b="1" dirty="0" smtClean="0">
                <a:latin typeface="Arial"/>
                <a:cs typeface="Arial"/>
              </a:rPr>
              <a:t>Quale sono le nostre buone notizie</a:t>
            </a:r>
          </a:p>
          <a:p>
            <a:r>
              <a:rPr lang="it-IT" b="1" dirty="0" smtClean="0">
                <a:latin typeface="Arial"/>
                <a:cs typeface="Arial"/>
              </a:rPr>
              <a:t>Quale era la buona notizia di Gesù</a:t>
            </a:r>
          </a:p>
          <a:p>
            <a:pPr marL="68580" indent="0">
              <a:buNone/>
            </a:pPr>
            <a:endParaRPr lang="it-IT" dirty="0" smtClean="0">
              <a:latin typeface="Arial"/>
              <a:cs typeface="Arial"/>
            </a:endParaRPr>
          </a:p>
          <a:p>
            <a:r>
              <a:rPr lang="it-IT" dirty="0" smtClean="0">
                <a:latin typeface="Arial"/>
                <a:cs typeface="Arial"/>
              </a:rPr>
              <a:t>Gesù annunciava il </a:t>
            </a:r>
            <a:r>
              <a:rPr lang="it-IT" sz="2800" b="1" dirty="0" smtClean="0">
                <a:solidFill>
                  <a:srgbClr val="FF0000"/>
                </a:solidFill>
                <a:latin typeface="Arial"/>
                <a:cs typeface="Arial"/>
              </a:rPr>
              <a:t>Regno di Dio</a:t>
            </a:r>
          </a:p>
          <a:p>
            <a:r>
              <a:rPr lang="it-IT" dirty="0" smtClean="0">
                <a:latin typeface="Arial"/>
                <a:cs typeface="Arial"/>
              </a:rPr>
              <a:t>Non spiegava </a:t>
            </a:r>
            <a:r>
              <a:rPr lang="it-IT" b="1" dirty="0" smtClean="0">
                <a:latin typeface="Arial"/>
                <a:cs typeface="Arial"/>
              </a:rPr>
              <a:t>cosa fosse</a:t>
            </a:r>
            <a:r>
              <a:rPr lang="it-IT" dirty="0" smtClean="0">
                <a:latin typeface="Arial"/>
                <a:cs typeface="Arial"/>
              </a:rPr>
              <a:t>, ma come arrivasse, dove fosse, come </a:t>
            </a:r>
            <a:r>
              <a:rPr lang="it-IT" dirty="0" smtClean="0">
                <a:latin typeface="Arial"/>
                <a:cs typeface="Arial"/>
              </a:rPr>
              <a:t>in caso crescesse </a:t>
            </a:r>
            <a:r>
              <a:rPr lang="it-IT" dirty="0" smtClean="0">
                <a:latin typeface="Arial"/>
                <a:cs typeface="Arial"/>
              </a:rPr>
              <a:t>e come scoprirlo o collaborarci</a:t>
            </a:r>
          </a:p>
          <a:p>
            <a:r>
              <a:rPr lang="it-IT" b="1" dirty="0" smtClean="0">
                <a:latin typeface="Arial"/>
                <a:cs typeface="Arial"/>
              </a:rPr>
              <a:t>Perché non ha mai spiegato esattamente cosa fosse?</a:t>
            </a:r>
            <a:endParaRPr lang="it-IT" b="1" dirty="0">
              <a:latin typeface="Arial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 Black"/>
                <a:cs typeface="Arial Black"/>
              </a:rPr>
              <a:t>Buona notizia </a:t>
            </a:r>
            <a:br>
              <a:rPr lang="it-IT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it-IT" dirty="0" smtClean="0">
                <a:solidFill>
                  <a:schemeClr val="bg1"/>
                </a:solidFill>
                <a:latin typeface="Arial Black"/>
                <a:cs typeface="Arial Black"/>
              </a:rPr>
              <a:t>di cosa? Per chi? </a:t>
            </a:r>
            <a:endParaRPr lang="it-IT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5586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8a85a847ef15c133877a1652d585405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3"/>
          <a:stretch/>
        </p:blipFill>
        <p:spPr>
          <a:xfrm>
            <a:off x="6400800" y="2837687"/>
            <a:ext cx="2936240" cy="3621363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00" y="1765300"/>
            <a:ext cx="7683500" cy="35041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1600" dirty="0">
              <a:latin typeface="Abadi MT Condensed Light"/>
              <a:cs typeface="Abadi MT Condensed Light"/>
            </a:endParaRPr>
          </a:p>
          <a:p>
            <a:pPr>
              <a:lnSpc>
                <a:spcPts val="2860"/>
              </a:lnSpc>
            </a:pPr>
            <a:r>
              <a:rPr lang="it-IT" sz="2800" dirty="0">
                <a:latin typeface="Arial Narrow"/>
                <a:cs typeface="Arial Narrow"/>
              </a:rPr>
              <a:t>Notizia legata ad </a:t>
            </a:r>
            <a:r>
              <a:rPr lang="it-IT" sz="2800" b="1" dirty="0">
                <a:solidFill>
                  <a:srgbClr val="B60202"/>
                </a:solidFill>
                <a:latin typeface="Arial Narrow"/>
                <a:cs typeface="Arial Narrow"/>
              </a:rPr>
              <a:t>un’attesa</a:t>
            </a:r>
          </a:p>
          <a:p>
            <a:pPr>
              <a:lnSpc>
                <a:spcPts val="2860"/>
              </a:lnSpc>
            </a:pPr>
            <a:r>
              <a:rPr lang="it-IT" sz="2800" dirty="0">
                <a:latin typeface="Arial Narrow"/>
                <a:cs typeface="Arial Narrow"/>
              </a:rPr>
              <a:t>Notizia che </a:t>
            </a:r>
            <a:r>
              <a:rPr lang="it-IT" sz="2800" b="1" dirty="0" smtClean="0">
                <a:solidFill>
                  <a:srgbClr val="B60202"/>
                </a:solidFill>
                <a:latin typeface="Arial Narrow"/>
                <a:cs typeface="Arial Narrow"/>
              </a:rPr>
              <a:t>dialoga </a:t>
            </a:r>
            <a:r>
              <a:rPr lang="it-IT" sz="2800" b="1" dirty="0">
                <a:solidFill>
                  <a:srgbClr val="B60202"/>
                </a:solidFill>
                <a:latin typeface="Arial Narrow"/>
                <a:cs typeface="Arial Narrow"/>
              </a:rPr>
              <a:t>con una storia</a:t>
            </a:r>
          </a:p>
          <a:p>
            <a:pPr>
              <a:lnSpc>
                <a:spcPts val="2860"/>
              </a:lnSpc>
            </a:pPr>
            <a:r>
              <a:rPr lang="it-IT" sz="2800" dirty="0">
                <a:latin typeface="Arial Narrow"/>
                <a:cs typeface="Arial Narrow"/>
              </a:rPr>
              <a:t>Notizia che </a:t>
            </a:r>
            <a:r>
              <a:rPr lang="it-IT" sz="2800" b="1" dirty="0">
                <a:solidFill>
                  <a:srgbClr val="B60202"/>
                </a:solidFill>
                <a:latin typeface="Arial Narrow"/>
                <a:cs typeface="Arial Narrow"/>
              </a:rPr>
              <a:t>risuona significativa e connessa</a:t>
            </a:r>
            <a:r>
              <a:rPr lang="it-IT" sz="2800" dirty="0">
                <a:solidFill>
                  <a:srgbClr val="B60202"/>
                </a:solidFill>
                <a:latin typeface="Arial Narrow"/>
                <a:cs typeface="Arial Narrow"/>
              </a:rPr>
              <a:t> </a:t>
            </a:r>
            <a:r>
              <a:rPr lang="it-IT" sz="2800" dirty="0" smtClean="0">
                <a:solidFill>
                  <a:srgbClr val="B60202"/>
                </a:solidFill>
                <a:latin typeface="Arial Narrow"/>
                <a:cs typeface="Arial Narrow"/>
              </a:rPr>
              <a:t>                     	   </a:t>
            </a:r>
            <a:r>
              <a:rPr lang="it-IT" sz="2800" dirty="0">
                <a:solidFill>
                  <a:srgbClr val="B60202"/>
                </a:solidFill>
                <a:latin typeface="Arial Narrow"/>
                <a:cs typeface="Arial Narrow"/>
              </a:rPr>
              <a:t> </a:t>
            </a:r>
            <a:r>
              <a:rPr lang="it-IT" sz="2800" dirty="0" smtClean="0">
                <a:solidFill>
                  <a:srgbClr val="B60202"/>
                </a:solidFill>
                <a:latin typeface="Arial Narrow"/>
                <a:cs typeface="Arial Narrow"/>
              </a:rPr>
              <a:t>        </a:t>
            </a:r>
            <a:r>
              <a:rPr lang="it-IT" sz="2800" b="1" dirty="0" smtClean="0">
                <a:solidFill>
                  <a:srgbClr val="B60202"/>
                </a:solidFill>
                <a:latin typeface="Arial Narrow"/>
                <a:cs typeface="Arial Narrow"/>
              </a:rPr>
              <a:t>con </a:t>
            </a:r>
            <a:r>
              <a:rPr lang="it-IT" sz="2800" b="1" dirty="0">
                <a:solidFill>
                  <a:srgbClr val="B60202"/>
                </a:solidFill>
                <a:latin typeface="Arial Narrow"/>
                <a:cs typeface="Arial Narrow"/>
              </a:rPr>
              <a:t>il mondo </a:t>
            </a:r>
            <a:r>
              <a:rPr lang="it-IT" sz="2800" b="1" dirty="0" smtClean="0">
                <a:solidFill>
                  <a:srgbClr val="B60202"/>
                </a:solidFill>
                <a:latin typeface="Arial Narrow"/>
                <a:cs typeface="Arial Narrow"/>
              </a:rPr>
              <a:t>dell’ascoltatore</a:t>
            </a:r>
          </a:p>
          <a:p>
            <a:pPr marL="68580" indent="0">
              <a:lnSpc>
                <a:spcPts val="1160"/>
              </a:lnSpc>
              <a:buNone/>
            </a:pPr>
            <a:endParaRPr lang="it-IT" sz="800" b="1" dirty="0" smtClean="0">
              <a:solidFill>
                <a:srgbClr val="B60202"/>
              </a:solidFill>
              <a:latin typeface="Arial Narrow"/>
              <a:cs typeface="Arial Narrow"/>
            </a:endParaRPr>
          </a:p>
          <a:p>
            <a:pPr>
              <a:lnSpc>
                <a:spcPts val="0"/>
              </a:lnSpc>
            </a:pPr>
            <a:endParaRPr lang="it-IT" sz="700" dirty="0" smtClean="0">
              <a:latin typeface="Arial Narrow"/>
              <a:cs typeface="Arial Narrow"/>
            </a:endParaRPr>
          </a:p>
          <a:p>
            <a:pPr>
              <a:lnSpc>
                <a:spcPts val="2560"/>
              </a:lnSpc>
            </a:pPr>
            <a:r>
              <a:rPr lang="it-IT" sz="2800" b="1" dirty="0" smtClean="0">
                <a:solidFill>
                  <a:srgbClr val="B60202"/>
                </a:solidFill>
                <a:latin typeface="Arial Narrow"/>
                <a:cs typeface="Arial Narrow"/>
              </a:rPr>
              <a:t>Novità</a:t>
            </a:r>
            <a:r>
              <a:rPr lang="it-IT" sz="2800" dirty="0" smtClean="0">
                <a:latin typeface="Arial Narrow"/>
                <a:cs typeface="Arial Narrow"/>
              </a:rPr>
              <a:t> </a:t>
            </a:r>
            <a:r>
              <a:rPr lang="it-IT" sz="2800" dirty="0">
                <a:latin typeface="Arial Narrow"/>
                <a:cs typeface="Arial Narrow"/>
              </a:rPr>
              <a:t>che supera le attese</a:t>
            </a:r>
          </a:p>
          <a:p>
            <a:pPr>
              <a:lnSpc>
                <a:spcPts val="2560"/>
              </a:lnSpc>
            </a:pPr>
            <a:r>
              <a:rPr lang="it-IT" sz="2800" b="1" dirty="0">
                <a:solidFill>
                  <a:srgbClr val="B60202"/>
                </a:solidFill>
                <a:latin typeface="Arial Narrow"/>
                <a:cs typeface="Arial Narrow"/>
              </a:rPr>
              <a:t>Novità</a:t>
            </a:r>
            <a:r>
              <a:rPr lang="it-IT" sz="2800" dirty="0">
                <a:latin typeface="Arial Narrow"/>
                <a:cs typeface="Arial Narrow"/>
              </a:rPr>
              <a:t> che apre strade nuove</a:t>
            </a:r>
          </a:p>
          <a:p>
            <a:pPr>
              <a:lnSpc>
                <a:spcPts val="2560"/>
              </a:lnSpc>
            </a:pPr>
            <a:r>
              <a:rPr lang="it-IT" sz="2800" b="1" dirty="0">
                <a:solidFill>
                  <a:srgbClr val="B60202"/>
                </a:solidFill>
                <a:latin typeface="Arial Narrow"/>
                <a:cs typeface="Arial Narrow"/>
              </a:rPr>
              <a:t>Novità</a:t>
            </a:r>
            <a:r>
              <a:rPr lang="it-IT" sz="2800" dirty="0">
                <a:latin typeface="Arial Narrow"/>
                <a:cs typeface="Arial Narrow"/>
              </a:rPr>
              <a:t> che propone </a:t>
            </a:r>
            <a:r>
              <a:rPr lang="it-IT" sz="2800" dirty="0" smtClean="0">
                <a:latin typeface="Arial Narrow"/>
                <a:cs typeface="Arial Narrow"/>
              </a:rPr>
              <a:t>alternative</a:t>
            </a:r>
            <a:endParaRPr lang="it-IT" sz="2800" dirty="0">
              <a:latin typeface="Arial Narrow"/>
              <a:cs typeface="Arial Narrow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7100" y="5307564"/>
            <a:ext cx="7024744" cy="1143000"/>
          </a:xfrm>
        </p:spPr>
        <p:txBody>
          <a:bodyPr>
            <a:noAutofit/>
          </a:bodyPr>
          <a:lstStyle/>
          <a:p>
            <a:pPr>
              <a:lnSpc>
                <a:spcPts val="3700"/>
              </a:lnSpc>
            </a:pPr>
            <a:r>
              <a:rPr lang="it-IT" dirty="0" smtClean="0">
                <a:latin typeface="Arial Black"/>
                <a:cs typeface="Arial Black"/>
              </a:rPr>
              <a:t>C’è del </a:t>
            </a:r>
            <a:r>
              <a:rPr lang="it-IT" dirty="0" smtClean="0">
                <a:solidFill>
                  <a:srgbClr val="B60202"/>
                </a:solidFill>
                <a:latin typeface="Arial Black"/>
                <a:cs typeface="Arial Black"/>
              </a:rPr>
              <a:t>nuovo</a:t>
            </a:r>
            <a:r>
              <a:rPr lang="it-IT" dirty="0" smtClean="0">
                <a:latin typeface="Arial Black"/>
                <a:cs typeface="Arial Black"/>
              </a:rPr>
              <a:t> e…</a:t>
            </a:r>
            <a:br>
              <a:rPr lang="it-IT" dirty="0" smtClean="0">
                <a:latin typeface="Arial Black"/>
                <a:cs typeface="Arial Black"/>
              </a:rPr>
            </a:br>
            <a:r>
              <a:rPr lang="it-IT" dirty="0" smtClean="0">
                <a:latin typeface="Arial Black"/>
                <a:cs typeface="Arial Black"/>
              </a:rPr>
              <a:t>c’è del </a:t>
            </a:r>
            <a:r>
              <a:rPr lang="it-IT" dirty="0" smtClean="0">
                <a:solidFill>
                  <a:srgbClr val="B60202"/>
                </a:solidFill>
                <a:latin typeface="Arial Black"/>
                <a:cs typeface="Arial Black"/>
              </a:rPr>
              <a:t>contestuale</a:t>
            </a:r>
            <a:endParaRPr lang="it-IT" dirty="0">
              <a:solidFill>
                <a:srgbClr val="B60202"/>
              </a:solidFill>
              <a:latin typeface="Arial Black"/>
              <a:cs typeface="Arial Black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39800" y="886648"/>
            <a:ext cx="8420100" cy="115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</a:pPr>
            <a:r>
              <a:rPr lang="it-IT" sz="3200" dirty="0">
                <a:solidFill>
                  <a:prstClr val="black"/>
                </a:solidFill>
                <a:latin typeface="Arial Black"/>
                <a:ea typeface="+mj-ea"/>
                <a:cs typeface="Arial Black"/>
              </a:rPr>
              <a:t>Forse </a:t>
            </a:r>
            <a:r>
              <a:rPr lang="it-IT" sz="3200" dirty="0" smtClean="0">
                <a:solidFill>
                  <a:prstClr val="black"/>
                </a:solidFill>
                <a:latin typeface="Arial Black"/>
                <a:ea typeface="+mj-ea"/>
                <a:cs typeface="Arial Black"/>
              </a:rPr>
              <a:t>possiamo </a:t>
            </a:r>
            <a:r>
              <a:rPr lang="it-IT" sz="3200" dirty="0">
                <a:solidFill>
                  <a:prstClr val="black"/>
                </a:solidFill>
                <a:latin typeface="Arial Black"/>
                <a:ea typeface="+mj-ea"/>
                <a:cs typeface="Arial Black"/>
              </a:rPr>
              <a:t>capire meglio la </a:t>
            </a:r>
            <a:r>
              <a:rPr lang="it-IT" sz="3200" dirty="0" smtClean="0">
                <a:solidFill>
                  <a:prstClr val="black"/>
                </a:solidFill>
                <a:latin typeface="Arial Black"/>
                <a:ea typeface="+mj-ea"/>
                <a:cs typeface="Arial Black"/>
              </a:rPr>
              <a:t>parola</a:t>
            </a:r>
            <a:r>
              <a:rPr lang="it-IT" sz="3200" dirty="0" smtClean="0">
                <a:solidFill>
                  <a:srgbClr val="D10202"/>
                </a:solidFill>
                <a:latin typeface="Arial Black"/>
                <a:ea typeface="+mj-ea"/>
                <a:cs typeface="Arial Black"/>
              </a:rPr>
              <a:t> </a:t>
            </a:r>
            <a:r>
              <a:rPr lang="it-IT" sz="4000" b="1" dirty="0" smtClean="0">
                <a:ln w="10541" cmpd="sng">
                  <a:solidFill>
                    <a:srgbClr val="AD0101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D0101">
                        <a:tint val="40000"/>
                        <a:satMod val="250000"/>
                      </a:srgbClr>
                    </a:gs>
                    <a:gs pos="9000">
                      <a:srgbClr val="AD0101">
                        <a:tint val="52000"/>
                        <a:satMod val="300000"/>
                      </a:srgbClr>
                    </a:gs>
                    <a:gs pos="50000">
                      <a:srgbClr val="AD0101">
                        <a:shade val="20000"/>
                        <a:satMod val="300000"/>
                      </a:srgbClr>
                    </a:gs>
                    <a:gs pos="79000">
                      <a:srgbClr val="AD0101">
                        <a:tint val="52000"/>
                        <a:satMod val="300000"/>
                      </a:srgbClr>
                    </a:gs>
                    <a:gs pos="100000">
                      <a:srgbClr val="AD0101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Black"/>
                <a:ea typeface="+mj-ea"/>
                <a:cs typeface="Arial Black"/>
              </a:rPr>
              <a:t>EVANGELIZZAZIONE</a:t>
            </a:r>
            <a:endParaRPr lang="it-IT" sz="1400" dirty="0">
              <a:latin typeface="Arial Black"/>
              <a:cs typeface="Arial Black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75000" y="5461000"/>
            <a:ext cx="46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Arial"/>
                <a:cs typeface="Arial"/>
              </a:rPr>
              <a:t>&amp;</a:t>
            </a:r>
            <a:endParaRPr lang="it-IT" sz="3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14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900" y="1951357"/>
            <a:ext cx="8928099" cy="3508977"/>
          </a:xfrm>
        </p:spPr>
        <p:txBody>
          <a:bodyPr>
            <a:noAutofit/>
          </a:bodyPr>
          <a:lstStyle/>
          <a:p>
            <a:r>
              <a:rPr lang="it-IT" sz="2100" b="1" dirty="0" smtClean="0">
                <a:latin typeface="Arial"/>
                <a:cs typeface="Arial"/>
              </a:rPr>
              <a:t>Togliamo </a:t>
            </a:r>
            <a:r>
              <a:rPr lang="it-IT" sz="2100" b="1" dirty="0" err="1" smtClean="0">
                <a:latin typeface="Arial"/>
                <a:cs typeface="Arial"/>
              </a:rPr>
              <a:t>RdD</a:t>
            </a:r>
            <a:r>
              <a:rPr lang="it-IT" sz="2100" b="1" dirty="0" smtClean="0">
                <a:latin typeface="Arial"/>
                <a:cs typeface="Arial"/>
              </a:rPr>
              <a:t> alla parola </a:t>
            </a:r>
            <a:r>
              <a:rPr lang="it-IT" sz="2100" b="1" dirty="0" smtClean="0">
                <a:latin typeface="Arial"/>
                <a:cs typeface="Arial"/>
              </a:rPr>
              <a:t>annuncio</a:t>
            </a:r>
            <a:r>
              <a:rPr lang="mr-IN" sz="2100" b="1" dirty="0" smtClean="0">
                <a:latin typeface="Arial"/>
                <a:cs typeface="Arial"/>
              </a:rPr>
              <a:t>…</a:t>
            </a:r>
            <a:r>
              <a:rPr lang="it-IT" sz="2100" b="1" dirty="0" smtClean="0">
                <a:latin typeface="Arial"/>
                <a:cs typeface="Arial"/>
              </a:rPr>
              <a:t> </a:t>
            </a:r>
            <a:r>
              <a:rPr lang="it-IT" sz="2100" b="1" dirty="0" smtClean="0">
                <a:solidFill>
                  <a:srgbClr val="FF0000"/>
                </a:solidFill>
                <a:latin typeface="Arial"/>
                <a:cs typeface="Arial"/>
              </a:rPr>
              <a:t>e ci trasformiamo in paladini, diffusori, venditori di una religione</a:t>
            </a:r>
            <a:r>
              <a:rPr lang="it-IT" sz="2100" dirty="0" smtClean="0">
                <a:latin typeface="Arial"/>
                <a:cs typeface="Arial"/>
              </a:rPr>
              <a:t> </a:t>
            </a:r>
            <a:r>
              <a:rPr lang="it-IT" sz="2100" dirty="0" smtClean="0">
                <a:latin typeface="Arial"/>
                <a:cs typeface="Arial"/>
              </a:rPr>
              <a:t>tra </a:t>
            </a:r>
            <a:r>
              <a:rPr lang="it-IT" sz="2100" dirty="0" smtClean="0">
                <a:latin typeface="Arial"/>
                <a:cs typeface="Arial"/>
              </a:rPr>
              <a:t>le </a:t>
            </a:r>
            <a:r>
              <a:rPr lang="it-IT" sz="2100" dirty="0" smtClean="0">
                <a:latin typeface="Arial"/>
                <a:cs typeface="Arial"/>
              </a:rPr>
              <a:t>altre</a:t>
            </a:r>
            <a:r>
              <a:rPr lang="it-IT" sz="2100" dirty="0">
                <a:latin typeface="Arial"/>
                <a:cs typeface="Arial"/>
              </a:rPr>
              <a:t> </a:t>
            </a:r>
            <a:r>
              <a:rPr lang="it-IT" sz="2100" dirty="0" smtClean="0">
                <a:latin typeface="Arial"/>
                <a:cs typeface="Arial"/>
              </a:rPr>
              <a:t>(</a:t>
            </a:r>
            <a:r>
              <a:rPr lang="it-IT" sz="2100" dirty="0" smtClean="0">
                <a:latin typeface="Arial"/>
                <a:cs typeface="Arial"/>
              </a:rPr>
              <a:t>compresa</a:t>
            </a:r>
            <a:r>
              <a:rPr lang="it-IT" sz="2100" b="1" dirty="0" smtClean="0">
                <a:latin typeface="Arial"/>
                <a:cs typeface="Arial"/>
              </a:rPr>
              <a:t> </a:t>
            </a:r>
            <a:r>
              <a:rPr lang="it-IT" sz="2100" b="1" dirty="0" smtClean="0">
                <a:latin typeface="Arial"/>
                <a:cs typeface="Arial"/>
              </a:rPr>
              <a:t>la religione del </a:t>
            </a:r>
            <a:r>
              <a:rPr lang="it-IT" sz="2100" b="1" dirty="0" smtClean="0">
                <a:latin typeface="Arial"/>
                <a:cs typeface="Arial"/>
              </a:rPr>
              <a:t>denaro, </a:t>
            </a:r>
            <a:r>
              <a:rPr lang="it-IT" sz="2100" b="1" dirty="0" smtClean="0">
                <a:latin typeface="Arial"/>
                <a:cs typeface="Arial"/>
              </a:rPr>
              <a:t>dell’autoaffermazione </a:t>
            </a:r>
            <a:r>
              <a:rPr lang="it-IT" sz="2100" b="1" dirty="0" smtClean="0">
                <a:latin typeface="Arial"/>
                <a:cs typeface="Arial"/>
              </a:rPr>
              <a:t>individuale, dei </a:t>
            </a:r>
            <a:r>
              <a:rPr lang="it-IT" sz="2100" b="1" dirty="0" smtClean="0">
                <a:latin typeface="Arial"/>
                <a:cs typeface="Arial"/>
              </a:rPr>
              <a:t>“nostri” </a:t>
            </a:r>
            <a:r>
              <a:rPr lang="it-IT" sz="2100" dirty="0" smtClean="0">
                <a:latin typeface="Arial"/>
                <a:cs typeface="Arial"/>
              </a:rPr>
              <a:t>con la quale spesso contaminiamo </a:t>
            </a:r>
            <a:r>
              <a:rPr lang="it-IT" sz="2100" dirty="0" smtClean="0">
                <a:latin typeface="Arial"/>
                <a:cs typeface="Arial"/>
              </a:rPr>
              <a:t>il </a:t>
            </a:r>
            <a:r>
              <a:rPr lang="it-IT" sz="2100" dirty="0" smtClean="0">
                <a:latin typeface="Arial"/>
                <a:cs typeface="Arial"/>
              </a:rPr>
              <a:t>cristianesimo).</a:t>
            </a:r>
            <a:endParaRPr lang="it-IT" sz="2100" dirty="0" smtClean="0">
              <a:latin typeface="Arial"/>
              <a:cs typeface="Arial"/>
            </a:endParaRPr>
          </a:p>
          <a:p>
            <a:r>
              <a:rPr lang="it-IT" sz="2100" dirty="0" smtClean="0">
                <a:latin typeface="Arial"/>
                <a:cs typeface="Arial"/>
              </a:rPr>
              <a:t>Qualcuno </a:t>
            </a:r>
            <a:r>
              <a:rPr lang="it-IT" sz="2100" dirty="0" smtClean="0">
                <a:latin typeface="Arial"/>
                <a:cs typeface="Arial"/>
              </a:rPr>
              <a:t>(fa </a:t>
            </a:r>
            <a:r>
              <a:rPr lang="it-IT" sz="2100" dirty="0" smtClean="0">
                <a:latin typeface="Arial"/>
                <a:cs typeface="Arial"/>
              </a:rPr>
              <a:t>il </a:t>
            </a:r>
            <a:r>
              <a:rPr lang="it-IT" sz="2100" dirty="0" smtClean="0">
                <a:latin typeface="Arial"/>
                <a:cs typeface="Arial"/>
              </a:rPr>
              <a:t>furbo</a:t>
            </a:r>
            <a:r>
              <a:rPr lang="mr-IN" sz="2100" dirty="0" smtClean="0">
                <a:latin typeface="Arial"/>
                <a:cs typeface="Arial"/>
              </a:rPr>
              <a:t>…</a:t>
            </a:r>
            <a:r>
              <a:rPr lang="it-IT" sz="2100" dirty="0" smtClean="0">
                <a:latin typeface="Arial"/>
                <a:cs typeface="Arial"/>
              </a:rPr>
              <a:t>) </a:t>
            </a:r>
            <a:r>
              <a:rPr lang="it-IT" sz="2100" dirty="0" smtClean="0">
                <a:latin typeface="Arial"/>
                <a:cs typeface="Arial"/>
              </a:rPr>
              <a:t>e </a:t>
            </a:r>
            <a:r>
              <a:rPr lang="it-IT" sz="2100" dirty="0" smtClean="0">
                <a:latin typeface="Arial"/>
                <a:cs typeface="Arial"/>
              </a:rPr>
              <a:t>dice </a:t>
            </a:r>
            <a:r>
              <a:rPr lang="it-IT" sz="2100" dirty="0" smtClean="0">
                <a:latin typeface="Arial"/>
                <a:cs typeface="Arial"/>
              </a:rPr>
              <a:t>annuncio del “Vangelo di Cristo”, annuncio del Cristo (</a:t>
            </a:r>
            <a:r>
              <a:rPr lang="it-IT" sz="2100" i="1" dirty="0" err="1" smtClean="0">
                <a:latin typeface="Arial"/>
                <a:cs typeface="Arial"/>
              </a:rPr>
              <a:t>messiah</a:t>
            </a:r>
            <a:r>
              <a:rPr lang="it-IT" sz="2100" i="1" dirty="0" smtClean="0">
                <a:latin typeface="Arial"/>
                <a:cs typeface="Arial"/>
              </a:rPr>
              <a:t>, </a:t>
            </a:r>
            <a:r>
              <a:rPr lang="it-IT" sz="2100" i="1" dirty="0" err="1" smtClean="0">
                <a:latin typeface="Arial"/>
                <a:cs typeface="Arial"/>
              </a:rPr>
              <a:t>christos</a:t>
            </a:r>
            <a:r>
              <a:rPr lang="it-IT" sz="2100" i="1" dirty="0" smtClean="0">
                <a:latin typeface="Arial"/>
                <a:cs typeface="Arial"/>
              </a:rPr>
              <a:t>, unto</a:t>
            </a:r>
            <a:r>
              <a:rPr lang="it-IT" sz="2100" dirty="0" smtClean="0">
                <a:latin typeface="Arial"/>
                <a:cs typeface="Arial"/>
              </a:rPr>
              <a:t>).</a:t>
            </a:r>
          </a:p>
          <a:p>
            <a:pPr marL="0" indent="0">
              <a:buNone/>
            </a:pPr>
            <a:endParaRPr lang="it-IT" sz="800" dirty="0" smtClean="0">
              <a:latin typeface="Arial"/>
              <a:cs typeface="Arial"/>
            </a:endParaRPr>
          </a:p>
          <a:p>
            <a:r>
              <a:rPr lang="it-IT" sz="2100" dirty="0" smtClean="0">
                <a:latin typeface="Arial"/>
                <a:cs typeface="Arial"/>
              </a:rPr>
              <a:t>Ma </a:t>
            </a:r>
            <a:r>
              <a:rPr lang="it-IT" sz="2100" b="1" dirty="0" smtClean="0">
                <a:latin typeface="Arial"/>
                <a:cs typeface="Arial"/>
              </a:rPr>
              <a:t>l’</a:t>
            </a:r>
            <a:r>
              <a:rPr lang="it-IT" sz="2100" b="1" i="1" dirty="0" smtClean="0">
                <a:latin typeface="Arial"/>
                <a:cs typeface="Arial"/>
              </a:rPr>
              <a:t>unto</a:t>
            </a:r>
            <a:r>
              <a:rPr lang="it-IT" sz="2100" b="1" dirty="0" smtClean="0">
                <a:latin typeface="Arial"/>
                <a:cs typeface="Arial"/>
              </a:rPr>
              <a:t>, il </a:t>
            </a:r>
            <a:r>
              <a:rPr lang="it-IT" sz="2100" b="1" i="1" dirty="0" err="1" smtClean="0">
                <a:latin typeface="Arial"/>
                <a:cs typeface="Arial"/>
              </a:rPr>
              <a:t>messiah</a:t>
            </a:r>
            <a:r>
              <a:rPr lang="it-IT" sz="2100" b="1" dirty="0" smtClean="0">
                <a:latin typeface="Arial"/>
                <a:cs typeface="Arial"/>
              </a:rPr>
              <a:t> era colui che doveva instaurare il </a:t>
            </a:r>
            <a:r>
              <a:rPr lang="it-IT" sz="2100" b="1" dirty="0" err="1" smtClean="0">
                <a:latin typeface="Arial"/>
                <a:cs typeface="Arial"/>
              </a:rPr>
              <a:t>RdD</a:t>
            </a:r>
            <a:r>
              <a:rPr lang="it-IT" sz="2100" dirty="0" smtClean="0">
                <a:latin typeface="Arial"/>
                <a:cs typeface="Arial"/>
              </a:rPr>
              <a:t>, senza </a:t>
            </a:r>
            <a:r>
              <a:rPr lang="it-IT" sz="2100" dirty="0" err="1" smtClean="0">
                <a:latin typeface="Arial"/>
                <a:cs typeface="Arial"/>
              </a:rPr>
              <a:t>RdD</a:t>
            </a:r>
            <a:r>
              <a:rPr lang="it-IT" sz="2100" dirty="0" smtClean="0">
                <a:latin typeface="Arial"/>
                <a:cs typeface="Arial"/>
              </a:rPr>
              <a:t> la parola </a:t>
            </a:r>
            <a:r>
              <a:rPr lang="it-IT" sz="2100" b="1" dirty="0" smtClean="0">
                <a:solidFill>
                  <a:srgbClr val="FF0000"/>
                </a:solidFill>
                <a:latin typeface="Arial"/>
                <a:cs typeface="Arial"/>
              </a:rPr>
              <a:t>Cristo è una parola di plastica</a:t>
            </a:r>
            <a:r>
              <a:rPr lang="it-IT" sz="2100" dirty="0" smtClean="0">
                <a:latin typeface="Arial"/>
                <a:cs typeface="Arial"/>
              </a:rPr>
              <a:t>, il </a:t>
            </a:r>
            <a:r>
              <a:rPr lang="it-IT" sz="2100" dirty="0" smtClean="0">
                <a:latin typeface="Arial"/>
                <a:cs typeface="Arial"/>
              </a:rPr>
              <a:t>“cognome”, </a:t>
            </a:r>
            <a:r>
              <a:rPr lang="it-IT" sz="2100" dirty="0" smtClean="0">
                <a:latin typeface="Arial"/>
                <a:cs typeface="Arial"/>
              </a:rPr>
              <a:t>senza significato di Gesù.</a:t>
            </a:r>
            <a:endParaRPr lang="it-IT" sz="2100" dirty="0">
              <a:latin typeface="Arial"/>
              <a:cs typeface="Arial"/>
            </a:endParaRPr>
          </a:p>
          <a:p>
            <a:r>
              <a:rPr lang="it-IT" sz="2100" dirty="0" smtClean="0">
                <a:latin typeface="Arial"/>
                <a:cs typeface="Arial"/>
              </a:rPr>
              <a:t>Noi </a:t>
            </a:r>
            <a:r>
              <a:rPr lang="it-IT" sz="2100" dirty="0" smtClean="0">
                <a:latin typeface="Arial"/>
                <a:cs typeface="Arial"/>
              </a:rPr>
              <a:t>siamo, in un certo senso, i </a:t>
            </a:r>
            <a:r>
              <a:rPr lang="it-IT" sz="2100" dirty="0" smtClean="0">
                <a:latin typeface="Arial"/>
                <a:cs typeface="Arial"/>
              </a:rPr>
              <a:t>messianici (in greco </a:t>
            </a:r>
            <a:r>
              <a:rPr lang="it-IT" sz="2100" dirty="0" smtClean="0">
                <a:latin typeface="Arial"/>
                <a:cs typeface="Arial"/>
              </a:rPr>
              <a:t>“i cristiani</a:t>
            </a:r>
            <a:r>
              <a:rPr lang="it-IT" sz="2100" dirty="0" smtClean="0">
                <a:latin typeface="Arial"/>
                <a:cs typeface="Arial"/>
              </a:rPr>
              <a:t>”</a:t>
            </a:r>
            <a:r>
              <a:rPr lang="it-IT" sz="2100" dirty="0" smtClean="0">
                <a:latin typeface="Arial"/>
                <a:cs typeface="Arial"/>
              </a:rPr>
              <a:t>). </a:t>
            </a:r>
            <a:r>
              <a:rPr lang="it-IT" sz="2100" dirty="0" smtClean="0">
                <a:latin typeface="Arial"/>
                <a:cs typeface="Arial"/>
              </a:rPr>
              <a:t>Di</a:t>
            </a:r>
            <a:r>
              <a:rPr lang="it-IT" sz="2100" dirty="0" smtClean="0">
                <a:latin typeface="Arial"/>
                <a:cs typeface="Arial"/>
              </a:rPr>
              <a:t>versamente </a:t>
            </a:r>
            <a:r>
              <a:rPr lang="it-IT" sz="2100" dirty="0" smtClean="0">
                <a:latin typeface="Arial"/>
                <a:cs typeface="Arial"/>
              </a:rPr>
              <a:t>siamo </a:t>
            </a:r>
            <a:r>
              <a:rPr lang="it-IT" sz="2100" dirty="0" smtClean="0">
                <a:latin typeface="Arial"/>
                <a:cs typeface="Arial"/>
              </a:rPr>
              <a:t>solo gli appartenenti </a:t>
            </a:r>
            <a:r>
              <a:rPr lang="it-IT" sz="2100" dirty="0" smtClean="0">
                <a:latin typeface="Arial"/>
                <a:cs typeface="Arial"/>
              </a:rPr>
              <a:t>ad </a:t>
            </a:r>
            <a:r>
              <a:rPr lang="it-IT" sz="2100" dirty="0" smtClean="0">
                <a:latin typeface="Arial"/>
                <a:cs typeface="Arial"/>
              </a:rPr>
              <a:t>una religione </a:t>
            </a:r>
            <a:r>
              <a:rPr lang="it-IT" sz="2100" dirty="0" smtClean="0">
                <a:latin typeface="Arial"/>
                <a:cs typeface="Arial"/>
              </a:rPr>
              <a:t>in competizione con le altre o in competizione con l’indifferenza </a:t>
            </a:r>
            <a:r>
              <a:rPr lang="it-IT" sz="2100" dirty="0" smtClean="0">
                <a:latin typeface="Arial"/>
                <a:cs typeface="Arial"/>
              </a:rPr>
              <a:t>(in genere</a:t>
            </a:r>
            <a:r>
              <a:rPr lang="mr-IN" sz="2100" dirty="0" smtClean="0">
                <a:latin typeface="Arial"/>
                <a:cs typeface="Arial"/>
              </a:rPr>
              <a:t>…</a:t>
            </a:r>
            <a:r>
              <a:rPr lang="it-IT" sz="2100" dirty="0" smtClean="0">
                <a:latin typeface="Arial"/>
                <a:cs typeface="Arial"/>
              </a:rPr>
              <a:t> non nei confronti di Dio</a:t>
            </a:r>
            <a:r>
              <a:rPr lang="mr-IN" sz="2100" dirty="0" smtClean="0">
                <a:latin typeface="Arial"/>
                <a:cs typeface="Arial"/>
              </a:rPr>
              <a:t>…</a:t>
            </a:r>
            <a:r>
              <a:rPr lang="it-IT" sz="2100" dirty="0" smtClean="0">
                <a:latin typeface="Arial"/>
                <a:cs typeface="Arial"/>
              </a:rPr>
              <a:t> ma di noi e delle nostre attività)..</a:t>
            </a:r>
            <a:endParaRPr lang="it-IT" sz="2100" dirty="0">
              <a:latin typeface="Arial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901" y="608561"/>
            <a:ext cx="8386226" cy="1143000"/>
          </a:xfrm>
        </p:spPr>
        <p:txBody>
          <a:bodyPr>
            <a:noAutofit/>
          </a:bodyPr>
          <a:lstStyle/>
          <a:p>
            <a:r>
              <a:rPr lang="it-IT" sz="3200" dirty="0">
                <a:latin typeface="Arial Black"/>
                <a:cs typeface="Arial Black"/>
              </a:rPr>
              <a:t>V</a:t>
            </a:r>
            <a:r>
              <a:rPr lang="it-IT" sz="3200" dirty="0" smtClean="0">
                <a:latin typeface="Arial Black"/>
                <a:cs typeface="Arial Black"/>
              </a:rPr>
              <a:t>angelo del </a:t>
            </a:r>
            <a:r>
              <a:rPr lang="it-IT" sz="3200" dirty="0" smtClean="0">
                <a:solidFill>
                  <a:srgbClr val="FF0000"/>
                </a:solidFill>
                <a:latin typeface="Arial Black"/>
                <a:cs typeface="Arial Black"/>
              </a:rPr>
              <a:t>Regno di Dio </a:t>
            </a:r>
            <a:r>
              <a:rPr lang="it-IT" sz="3200" dirty="0" smtClean="0">
                <a:solidFill>
                  <a:schemeClr val="accent3">
                    <a:lumMod val="75000"/>
                  </a:schemeClr>
                </a:solidFill>
                <a:latin typeface="Arial Black"/>
                <a:cs typeface="Arial Black"/>
              </a:rPr>
              <a:t/>
            </a:r>
            <a:br>
              <a:rPr lang="it-IT" sz="3200" dirty="0" smtClean="0">
                <a:solidFill>
                  <a:schemeClr val="accent3">
                    <a:lumMod val="75000"/>
                  </a:schemeClr>
                </a:solidFill>
                <a:latin typeface="Arial Black"/>
                <a:cs typeface="Arial Black"/>
              </a:rPr>
            </a:br>
            <a:r>
              <a:rPr lang="it-IT" sz="3200" dirty="0" smtClean="0">
                <a:solidFill>
                  <a:srgbClr val="0000FF"/>
                </a:solidFill>
                <a:latin typeface="Arial Black"/>
                <a:cs typeface="Arial Black"/>
              </a:rPr>
              <a:t>o di altro?</a:t>
            </a:r>
            <a:endParaRPr lang="it-IT" sz="32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pic>
        <p:nvPicPr>
          <p:cNvPr id="4" name="Immagine 3" descr="12191739_1179893678705124_195057231068149733_n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2" l="0" r="98424">
                        <a14:foregroundMark x1="10172" y1="39896" x2="9456" y2="51667"/>
                        <a14:foregroundMark x1="78510" y1="72396" x2="78510" y2="72396"/>
                        <a14:backgroundMark x1="25931" y1="59167" x2="28510" y2="60208"/>
                        <a14:backgroundMark x1="36676" y1="38854" x2="36676" y2="38854"/>
                        <a14:backgroundMark x1="32235" y1="34375" x2="32235" y2="34375"/>
                        <a14:backgroundMark x1="44126" y1="37604" x2="44126" y2="37604"/>
                        <a14:backgroundMark x1="44699" y1="43750" x2="44699" y2="43750"/>
                        <a14:backgroundMark x1="42120" y1="67292" x2="42120" y2="67292"/>
                        <a14:backgroundMark x1="60745" y1="66354" x2="60745" y2="66354"/>
                        <a14:backgroundMark x1="59742" y1="67396" x2="59742" y2="67396"/>
                        <a14:backgroundMark x1="26648" y1="42083" x2="26648" y2="4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69" b="13679"/>
          <a:stretch/>
        </p:blipFill>
        <p:spPr>
          <a:xfrm>
            <a:off x="7289800" y="207425"/>
            <a:ext cx="1854200" cy="18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2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5070773"/>
            <a:ext cx="163671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Segnaposto contenuto 2"/>
          <p:cNvSpPr>
            <a:spLocks noGrp="1"/>
          </p:cNvSpPr>
          <p:nvPr>
            <p:ph idx="1"/>
          </p:nvPr>
        </p:nvSpPr>
        <p:spPr>
          <a:xfrm>
            <a:off x="522289" y="1467148"/>
            <a:ext cx="3363912" cy="4464050"/>
          </a:xfrm>
        </p:spPr>
        <p:txBody>
          <a:bodyPr>
            <a:noAutofit/>
          </a:bodyPr>
          <a:lstStyle/>
          <a:p>
            <a:pPr>
              <a:lnSpc>
                <a:spcPts val="2638"/>
              </a:lnSpc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CHIESA PER  LA CHIESA</a:t>
            </a:r>
          </a:p>
          <a:p>
            <a:pPr>
              <a:lnSpc>
                <a:spcPts val="2675"/>
              </a:lnSpc>
            </a:pPr>
            <a:r>
              <a:rPr lang="it-IT" sz="2400" b="1" dirty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Orizzonte: “salvezza”</a:t>
            </a:r>
          </a:p>
          <a:p>
            <a:pPr>
              <a:lnSpc>
                <a:spcPts val="2675"/>
              </a:lnSpc>
            </a:pPr>
            <a:r>
              <a:rPr lang="it-IT" sz="2400" b="1" dirty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Autoreferenzialità</a:t>
            </a:r>
          </a:p>
          <a:p>
            <a:pPr>
              <a:lnSpc>
                <a:spcPts val="2675"/>
              </a:lnSpc>
            </a:pPr>
            <a:r>
              <a:rPr lang="it-IT" sz="2400" b="1" dirty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Unico luogo di salvezza</a:t>
            </a:r>
          </a:p>
          <a:p>
            <a:pPr>
              <a:lnSpc>
                <a:spcPts val="2675"/>
              </a:lnSpc>
            </a:pPr>
            <a:r>
              <a:rPr lang="it-IT" sz="2400" b="1" dirty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Gruppo dei “buoni”</a:t>
            </a:r>
          </a:p>
          <a:p>
            <a:pPr>
              <a:lnSpc>
                <a:spcPts val="2675"/>
              </a:lnSpc>
            </a:pPr>
            <a:r>
              <a:rPr lang="it-IT" sz="2400" b="1" dirty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Solo “maestra”</a:t>
            </a:r>
          </a:p>
          <a:p>
            <a:pPr>
              <a:lnSpc>
                <a:spcPts val="2675"/>
              </a:lnSpc>
            </a:pPr>
            <a:r>
              <a:rPr lang="it-IT" sz="2400" b="1" dirty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Mittente e mai destinatario di un messaggio</a:t>
            </a:r>
          </a:p>
          <a:p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5200" y="197148"/>
            <a:ext cx="7927279" cy="1143000"/>
          </a:xfrm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it-IT" b="1" dirty="0" smtClean="0">
                <a:ln w="11430"/>
                <a:solidFill>
                  <a:srgbClr val="B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DUE PARADIGMI ECCLESIALI</a:t>
            </a:r>
            <a:endParaRPr lang="it-IT" b="1" dirty="0">
              <a:ln w="11430"/>
              <a:solidFill>
                <a:srgbClr val="B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2228" name="Segnaposto contenuto 2"/>
          <p:cNvSpPr txBox="1">
            <a:spLocks/>
          </p:cNvSpPr>
          <p:nvPr/>
        </p:nvSpPr>
        <p:spPr bwMode="auto">
          <a:xfrm>
            <a:off x="5051426" y="1403648"/>
            <a:ext cx="3627437" cy="51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638"/>
              </a:lnSpc>
              <a:spcBef>
                <a:spcPct val="20000"/>
              </a:spcBef>
              <a:buFont typeface="Wingdings" charset="2"/>
              <a:buChar char="q"/>
            </a:pPr>
            <a:r>
              <a:rPr lang="it-IT" dirty="0"/>
              <a:t>CHIESA PER IL REGNO</a:t>
            </a:r>
          </a:p>
          <a:p>
            <a:pPr>
              <a:lnSpc>
                <a:spcPts val="2475"/>
              </a:lnSpc>
              <a:spcBef>
                <a:spcPct val="20000"/>
              </a:spcBef>
              <a:buFont typeface="Wingdings" charset="2"/>
              <a:buChar char="q"/>
            </a:pPr>
            <a:r>
              <a:rPr lang="it-IT" b="1" dirty="0">
                <a:solidFill>
                  <a:srgbClr val="FF6600"/>
                </a:solidFill>
              </a:rPr>
              <a:t>Orizzonte: “Vita e vita in abbondanza”</a:t>
            </a:r>
          </a:p>
          <a:p>
            <a:pPr>
              <a:lnSpc>
                <a:spcPts val="2475"/>
              </a:lnSpc>
              <a:spcBef>
                <a:spcPct val="20000"/>
              </a:spcBef>
              <a:buFont typeface="Wingdings" charset="2"/>
              <a:buChar char="q"/>
            </a:pPr>
            <a:r>
              <a:rPr lang="it-IT" b="1" dirty="0">
                <a:solidFill>
                  <a:srgbClr val="FF6600"/>
                </a:solidFill>
              </a:rPr>
              <a:t>relazionalità</a:t>
            </a:r>
          </a:p>
          <a:p>
            <a:pPr>
              <a:lnSpc>
                <a:spcPts val="2475"/>
              </a:lnSpc>
              <a:spcBef>
                <a:spcPct val="20000"/>
              </a:spcBef>
              <a:buFont typeface="Wingdings" charset="2"/>
              <a:buChar char="q"/>
            </a:pPr>
            <a:r>
              <a:rPr lang="it-IT" b="1" dirty="0">
                <a:solidFill>
                  <a:srgbClr val="FF6600"/>
                </a:solidFill>
              </a:rPr>
              <a:t>Dialogo interreligioso</a:t>
            </a:r>
          </a:p>
          <a:p>
            <a:pPr>
              <a:lnSpc>
                <a:spcPts val="2475"/>
              </a:lnSpc>
              <a:spcBef>
                <a:spcPct val="20000"/>
              </a:spcBef>
              <a:buFont typeface="Wingdings" charset="2"/>
              <a:buChar char="q"/>
            </a:pPr>
            <a:r>
              <a:rPr lang="it-IT" b="1" dirty="0">
                <a:solidFill>
                  <a:srgbClr val="FF6600"/>
                </a:solidFill>
              </a:rPr>
              <a:t>Compagna nel cammino</a:t>
            </a:r>
          </a:p>
          <a:p>
            <a:pPr>
              <a:lnSpc>
                <a:spcPts val="2475"/>
              </a:lnSpc>
              <a:spcBef>
                <a:spcPct val="20000"/>
              </a:spcBef>
              <a:buFont typeface="Wingdings" charset="2"/>
              <a:buChar char="q"/>
            </a:pPr>
            <a:r>
              <a:rPr lang="it-IT" b="1" dirty="0">
                <a:solidFill>
                  <a:srgbClr val="FF6600"/>
                </a:solidFill>
              </a:rPr>
              <a:t>Discepola e maestra</a:t>
            </a:r>
          </a:p>
          <a:p>
            <a:pPr>
              <a:lnSpc>
                <a:spcPts val="2475"/>
              </a:lnSpc>
              <a:spcBef>
                <a:spcPct val="20000"/>
              </a:spcBef>
              <a:buFont typeface="Wingdings" charset="2"/>
              <a:buChar char="q"/>
            </a:pPr>
            <a:r>
              <a:rPr lang="it-IT" b="1" dirty="0">
                <a:solidFill>
                  <a:srgbClr val="FF6600"/>
                </a:solidFill>
              </a:rPr>
              <a:t>Mittente e destinatario di un messaggio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56107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12191739_1179893678705124_195057231068149733_n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2" l="0" r="984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70" b="13678"/>
          <a:stretch/>
        </p:blipFill>
        <p:spPr>
          <a:xfrm>
            <a:off x="537959" y="2943014"/>
            <a:ext cx="2467487" cy="2438401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635001"/>
            <a:ext cx="7145867" cy="2057403"/>
          </a:xfrm>
        </p:spPr>
        <p:txBody>
          <a:bodyPr>
            <a:noAutofit/>
          </a:bodyPr>
          <a:lstStyle/>
          <a:p>
            <a:pPr lvl="0"/>
            <a:r>
              <a:rPr lang="it-IT" sz="3600" b="1" i="1" dirty="0" smtClean="0">
                <a:solidFill>
                  <a:schemeClr val="tx1"/>
                </a:solidFill>
                <a:latin typeface="+mj-lt"/>
              </a:rPr>
              <a:t>chiesa </a:t>
            </a:r>
            <a:r>
              <a:rPr lang="it-IT" sz="3600" b="1" i="1" dirty="0">
                <a:solidFill>
                  <a:schemeClr val="tx1"/>
                </a:solidFill>
                <a:latin typeface="+mj-lt"/>
              </a:rPr>
              <a:t>per il </a:t>
            </a:r>
            <a:r>
              <a:rPr lang="it-IT" sz="3600" b="1" i="1" dirty="0" smtClean="0">
                <a:solidFill>
                  <a:schemeClr val="tx1"/>
                </a:solidFill>
                <a:latin typeface="+mj-lt"/>
              </a:rPr>
              <a:t>regno</a:t>
            </a:r>
            <a:endParaRPr lang="it-IT" sz="3600" dirty="0" smtClean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it-IT" sz="3600" b="1" i="1" dirty="0" smtClean="0">
                <a:solidFill>
                  <a:schemeClr val="tx1"/>
                </a:solidFill>
                <a:latin typeface="+mj-lt"/>
              </a:rPr>
              <a:t>chiesa </a:t>
            </a:r>
            <a:r>
              <a:rPr lang="it-IT" sz="3600" b="1" i="1" dirty="0">
                <a:solidFill>
                  <a:schemeClr val="tx1"/>
                </a:solidFill>
                <a:latin typeface="+mj-lt"/>
              </a:rPr>
              <a:t>per la </a:t>
            </a:r>
            <a:r>
              <a:rPr lang="it-IT" sz="3600" b="1" i="1" dirty="0" smtClean="0">
                <a:solidFill>
                  <a:schemeClr val="tx1"/>
                </a:solidFill>
                <a:latin typeface="+mj-lt"/>
              </a:rPr>
              <a:t>chiesa</a:t>
            </a:r>
            <a:r>
              <a:rPr lang="it-IT" sz="3600" dirty="0" smtClean="0">
                <a:solidFill>
                  <a:schemeClr val="tx1"/>
                </a:solidFill>
                <a:latin typeface="+mj-lt"/>
              </a:rPr>
              <a:t> </a:t>
            </a:r>
            <a:endParaRPr lang="it-IT" sz="3600" dirty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it-IT" sz="3600" b="1" i="1" dirty="0" smtClean="0">
                <a:solidFill>
                  <a:schemeClr val="tx1"/>
                </a:solidFill>
                <a:latin typeface="+mj-lt"/>
              </a:rPr>
              <a:t>chiesa </a:t>
            </a:r>
            <a:r>
              <a:rPr lang="it-IT" sz="3600" b="1" i="1" dirty="0">
                <a:solidFill>
                  <a:schemeClr val="tx1"/>
                </a:solidFill>
                <a:latin typeface="+mj-lt"/>
              </a:rPr>
              <a:t>del marketing-</a:t>
            </a:r>
            <a:r>
              <a:rPr lang="it-IT" sz="3600" b="1" i="1" dirty="0" err="1" smtClean="0">
                <a:solidFill>
                  <a:schemeClr val="tx1"/>
                </a:solidFill>
                <a:latin typeface="+mj-lt"/>
              </a:rPr>
              <a:t>mask</a:t>
            </a:r>
            <a:endParaRPr lang="it-IT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Immagine 5" descr="12191739_1179893678705124_195057231068149733_n.jpg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92" l="0" r="984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70" b="13678"/>
          <a:stretch/>
        </p:blipFill>
        <p:spPr>
          <a:xfrm>
            <a:off x="5790758" y="2912532"/>
            <a:ext cx="2467487" cy="2438403"/>
          </a:xfrm>
          <a:prstGeom prst="rect">
            <a:avLst/>
          </a:prstGeom>
        </p:spPr>
      </p:pic>
      <p:pic>
        <p:nvPicPr>
          <p:cNvPr id="7" name="Immagine 6" descr="12191739_1179893678705124_195057231068149733_n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92" l="0" r="984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69" b="13679"/>
          <a:stretch/>
        </p:blipFill>
        <p:spPr>
          <a:xfrm>
            <a:off x="3187807" y="2912533"/>
            <a:ext cx="2467487" cy="243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7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77667" cy="1600200"/>
          </a:xfrm>
        </p:spPr>
        <p:txBody>
          <a:bodyPr>
            <a:noAutofit/>
          </a:bodyPr>
          <a:lstStyle/>
          <a:p>
            <a:pPr>
              <a:lnSpc>
                <a:spcPts val="4660"/>
              </a:lnSpc>
            </a:pPr>
            <a:r>
              <a:rPr lang="it-IT" b="1" dirty="0" smtClean="0">
                <a:solidFill>
                  <a:srgbClr val="AC0101"/>
                </a:solidFill>
              </a:rPr>
              <a:t>Paradigmi missionari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4800" b="1" dirty="0"/>
              <a:t>P</a:t>
            </a:r>
            <a:r>
              <a:rPr lang="it-IT" sz="4800" b="1" dirty="0" smtClean="0"/>
              <a:t>aradigmi di interazione</a:t>
            </a:r>
            <a:endParaRPr lang="it-IT" sz="4800" b="1" dirty="0"/>
          </a:p>
        </p:txBody>
      </p:sp>
      <p:pic>
        <p:nvPicPr>
          <p:cNvPr id="4" name="Immagine 3" descr="12191739_1179893678705124_195057231068149733_n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2" l="0" r="984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304800"/>
            <a:ext cx="3538627" cy="4866879"/>
          </a:xfrm>
          <a:prstGeom prst="rect">
            <a:avLst/>
          </a:prstGeom>
        </p:spPr>
      </p:pic>
      <p:pic>
        <p:nvPicPr>
          <p:cNvPr id="5" name="Immagine 4" descr="429096_393588280669005_445958756_n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54" b="83750" l="423" r="984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889" b="16597"/>
          <a:stretch/>
        </p:blipFill>
        <p:spPr>
          <a:xfrm>
            <a:off x="4300625" y="1007146"/>
            <a:ext cx="3538626" cy="33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2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70000" y="557764"/>
            <a:ext cx="6798234" cy="767163"/>
          </a:xfrm>
        </p:spPr>
        <p:txBody>
          <a:bodyPr/>
          <a:lstStyle/>
          <a:p>
            <a:r>
              <a:rPr lang="it-IT" b="1" dirty="0" smtClean="0"/>
              <a:t>Tre paradigmi missionari</a:t>
            </a:r>
            <a:endParaRPr lang="it-IT" b="1" dirty="0"/>
          </a:p>
        </p:txBody>
      </p:sp>
      <p:pic>
        <p:nvPicPr>
          <p:cNvPr id="4" name="Immagine 3" descr="Macintosh HD:Users:luca:Desktop:missione_oggi.jpg"/>
          <p:cNvPicPr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36700"/>
            <a:ext cx="27940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Forum-Missionario-small-914x3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3358418"/>
            <a:ext cx="2921000" cy="1137720"/>
          </a:xfrm>
          <a:prstGeom prst="rect">
            <a:avLst/>
          </a:prstGeom>
        </p:spPr>
      </p:pic>
      <p:pic>
        <p:nvPicPr>
          <p:cNvPr id="6" name="Immagine 5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4785526"/>
            <a:ext cx="2921000" cy="1932773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4992" y="2395613"/>
            <a:ext cx="7723242" cy="3508977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 </a:t>
            </a:r>
            <a:r>
              <a:rPr lang="it-IT" sz="3200" b="1" dirty="0" err="1" smtClean="0">
                <a:latin typeface="Arial"/>
                <a:cs typeface="Arial"/>
              </a:rPr>
              <a:t>Missio</a:t>
            </a:r>
            <a:r>
              <a:rPr lang="it-IT" sz="3200" b="1" dirty="0" smtClean="0">
                <a:latin typeface="Arial"/>
                <a:cs typeface="Arial"/>
              </a:rPr>
              <a:t> ad </a:t>
            </a:r>
            <a:r>
              <a:rPr lang="it-IT" sz="3200" b="1" dirty="0" err="1" smtClean="0">
                <a:latin typeface="Arial"/>
                <a:cs typeface="Arial"/>
              </a:rPr>
              <a:t>gentes</a:t>
            </a:r>
            <a:endParaRPr lang="it-IT" sz="32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1800" b="1" dirty="0" smtClean="0">
                <a:latin typeface="Arial"/>
                <a:cs typeface="Arial"/>
              </a:rPr>
              <a:t>      Chi ha a chi non ha / </a:t>
            </a:r>
            <a:r>
              <a:rPr lang="it-IT" sz="1800" b="1" dirty="0" smtClean="0">
                <a:latin typeface="Arial"/>
                <a:cs typeface="Arial"/>
              </a:rPr>
              <a:t>Chi è a chi non è / Chi sa a chi non sa</a:t>
            </a:r>
          </a:p>
          <a:p>
            <a:pPr marL="0" indent="0">
              <a:buNone/>
            </a:pPr>
            <a:endParaRPr lang="it-IT" sz="1800" b="1" dirty="0" smtClean="0">
              <a:latin typeface="Arial"/>
              <a:cs typeface="Arial"/>
            </a:endParaRPr>
          </a:p>
          <a:p>
            <a:r>
              <a:rPr lang="it-IT" sz="3200" b="1" dirty="0" smtClean="0">
                <a:latin typeface="Arial"/>
                <a:cs typeface="Arial"/>
              </a:rPr>
              <a:t> </a:t>
            </a:r>
            <a:r>
              <a:rPr lang="it-IT" sz="3200" b="1" dirty="0" err="1" smtClean="0">
                <a:latin typeface="Arial"/>
                <a:cs typeface="Arial"/>
              </a:rPr>
              <a:t>Missio</a:t>
            </a:r>
            <a:r>
              <a:rPr lang="it-IT" sz="3200" b="1" dirty="0" smtClean="0">
                <a:latin typeface="Arial"/>
                <a:cs typeface="Arial"/>
              </a:rPr>
              <a:t> inter </a:t>
            </a:r>
            <a:r>
              <a:rPr lang="it-IT" sz="3200" b="1" dirty="0" err="1" smtClean="0">
                <a:latin typeface="Arial"/>
                <a:cs typeface="Arial"/>
              </a:rPr>
              <a:t>gentes</a:t>
            </a:r>
            <a:endParaRPr lang="it-IT" sz="32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3200" b="1" dirty="0">
                <a:latin typeface="Arial"/>
                <a:cs typeface="Arial"/>
              </a:rPr>
              <a:t> </a:t>
            </a:r>
            <a:r>
              <a:rPr lang="it-IT" sz="3200" b="1" dirty="0" smtClean="0">
                <a:latin typeface="Arial"/>
                <a:cs typeface="Arial"/>
              </a:rPr>
              <a:t>   </a:t>
            </a:r>
            <a:r>
              <a:rPr lang="it-IT" sz="1800" b="1" dirty="0" smtClean="0">
                <a:latin typeface="Arial"/>
                <a:cs typeface="Arial"/>
              </a:rPr>
              <a:t>Chi </a:t>
            </a:r>
            <a:r>
              <a:rPr lang="it-IT" sz="1800" b="1" dirty="0">
                <a:latin typeface="Arial"/>
                <a:cs typeface="Arial"/>
              </a:rPr>
              <a:t>ha </a:t>
            </a:r>
            <a:r>
              <a:rPr lang="it-IT" sz="1800" b="1" dirty="0" smtClean="0">
                <a:latin typeface="Arial"/>
                <a:cs typeface="Arial"/>
              </a:rPr>
              <a:t>tra chi </a:t>
            </a:r>
            <a:r>
              <a:rPr lang="it-IT" sz="1800" b="1" dirty="0">
                <a:latin typeface="Arial"/>
                <a:cs typeface="Arial"/>
              </a:rPr>
              <a:t>ha / Chi è </a:t>
            </a:r>
            <a:r>
              <a:rPr lang="it-IT" sz="1800" b="1" dirty="0" smtClean="0">
                <a:latin typeface="Arial"/>
                <a:cs typeface="Arial"/>
              </a:rPr>
              <a:t>tra </a:t>
            </a:r>
            <a:r>
              <a:rPr lang="it-IT" sz="1800" b="1" dirty="0">
                <a:latin typeface="Arial"/>
                <a:cs typeface="Arial"/>
              </a:rPr>
              <a:t>chi </a:t>
            </a:r>
            <a:r>
              <a:rPr lang="it-IT" sz="1800" b="1" dirty="0" smtClean="0">
                <a:latin typeface="Arial"/>
                <a:cs typeface="Arial"/>
              </a:rPr>
              <a:t> </a:t>
            </a:r>
            <a:r>
              <a:rPr lang="it-IT" sz="1800" b="1" dirty="0">
                <a:latin typeface="Arial"/>
                <a:cs typeface="Arial"/>
              </a:rPr>
              <a:t>è / Chi sa </a:t>
            </a:r>
            <a:r>
              <a:rPr lang="it-IT" sz="1800" b="1" dirty="0" smtClean="0">
                <a:latin typeface="Arial"/>
                <a:cs typeface="Arial"/>
              </a:rPr>
              <a:t>tra chi </a:t>
            </a:r>
            <a:r>
              <a:rPr lang="it-IT" sz="1800" b="1" dirty="0">
                <a:latin typeface="Arial"/>
                <a:cs typeface="Arial"/>
              </a:rPr>
              <a:t>sa</a:t>
            </a:r>
          </a:p>
          <a:p>
            <a:pPr marL="0" indent="0">
              <a:buNone/>
            </a:pPr>
            <a:endParaRPr lang="it-IT" sz="800" b="1" dirty="0" smtClean="0">
              <a:latin typeface="Arial"/>
              <a:cs typeface="Arial"/>
            </a:endParaRPr>
          </a:p>
          <a:p>
            <a:r>
              <a:rPr lang="it-IT" sz="3200" b="1" dirty="0" smtClean="0">
                <a:latin typeface="Arial"/>
                <a:cs typeface="Arial"/>
              </a:rPr>
              <a:t> </a:t>
            </a:r>
            <a:r>
              <a:rPr lang="it-IT" sz="3200" b="1" dirty="0" err="1" smtClean="0">
                <a:latin typeface="Arial"/>
                <a:cs typeface="Arial"/>
              </a:rPr>
              <a:t>Missio</a:t>
            </a:r>
            <a:r>
              <a:rPr lang="it-IT" sz="3200" b="1" dirty="0" smtClean="0">
                <a:latin typeface="Arial"/>
                <a:cs typeface="Arial"/>
              </a:rPr>
              <a:t> </a:t>
            </a:r>
            <a:r>
              <a:rPr lang="it-IT" sz="3200" b="1" dirty="0" err="1" smtClean="0">
                <a:latin typeface="Arial"/>
                <a:cs typeface="Arial"/>
              </a:rPr>
              <a:t>cum</a:t>
            </a:r>
            <a:r>
              <a:rPr lang="it-IT" sz="3200" b="1" dirty="0" smtClean="0">
                <a:latin typeface="Arial"/>
                <a:cs typeface="Arial"/>
              </a:rPr>
              <a:t> </a:t>
            </a:r>
            <a:r>
              <a:rPr lang="it-IT" sz="3200" b="1" dirty="0" err="1" smtClean="0">
                <a:latin typeface="Arial"/>
                <a:cs typeface="Arial"/>
              </a:rPr>
              <a:t>gentibus</a:t>
            </a:r>
            <a:endParaRPr lang="it-IT" sz="32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1800" b="1" dirty="0" smtClean="0">
                <a:latin typeface="Arial"/>
                <a:cs typeface="Arial"/>
              </a:rPr>
              <a:t>      Ciò che ognuno ha, è e sa condiviso per un    </a:t>
            </a:r>
          </a:p>
          <a:p>
            <a:pPr marL="0" indent="0">
              <a:buNone/>
            </a:pPr>
            <a:r>
              <a:rPr lang="it-IT" sz="1800" b="1" dirty="0" smtClean="0">
                <a:latin typeface="Arial"/>
                <a:cs typeface="Arial"/>
              </a:rPr>
              <a:t>      mondo migliore per tutte e tutti</a:t>
            </a:r>
            <a:endParaRPr lang="it-IT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8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'onda">
  <a:themeElements>
    <a:clrScheme name="Forma d'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'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'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 d'onda.thmx</Template>
  <TotalTime>2975</TotalTime>
  <Words>677</Words>
  <Application>Microsoft Macintosh PowerPoint</Application>
  <PresentationFormat>Presentazione su schermo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Forma d'onda</vt:lpstr>
      <vt:lpstr>Presentazione di PowerPoint</vt:lpstr>
      <vt:lpstr>Ma cosa? …o chi?</vt:lpstr>
      <vt:lpstr>Buona notizia  di cosa? Per chi? </vt:lpstr>
      <vt:lpstr>C’è del nuovo e… c’è del contestuale</vt:lpstr>
      <vt:lpstr>Vangelo del Regno di Dio  o di altro?</vt:lpstr>
      <vt:lpstr>DUE PARADIGMI ECCLESIALI</vt:lpstr>
      <vt:lpstr>Presentazione di PowerPoint</vt:lpstr>
      <vt:lpstr>Paradigmi missionari Paradigmi di interazione</vt:lpstr>
      <vt:lpstr>Tre paradigmi missionari</vt:lpstr>
      <vt:lpstr>Evangelizzazione come comunicazione di un’esperienza connessa alla vita reale</vt:lpstr>
      <vt:lpstr>Presentazione di PowerPoint</vt:lpstr>
      <vt:lpstr>NOI SIAMO COMUNICAZIONE</vt:lpstr>
      <vt:lpstr>Concetto di CAMPO</vt:lpstr>
      <vt:lpstr>CAMBIAMENTO  DI MENTALITÀ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@ TRANSCULTURE comunicazione massmediale  e reti digitali </dc:title>
  <dc:creator>Luca Pandolfi</dc:creator>
  <cp:lastModifiedBy>Luca Pandolfi</cp:lastModifiedBy>
  <cp:revision>133</cp:revision>
  <dcterms:created xsi:type="dcterms:W3CDTF">2018-01-03T15:19:46Z</dcterms:created>
  <dcterms:modified xsi:type="dcterms:W3CDTF">2025-09-07T14:15:00Z</dcterms:modified>
</cp:coreProperties>
</file>