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7" r:id="rId3"/>
    <p:sldId id="286" r:id="rId4"/>
    <p:sldId id="259" r:id="rId5"/>
    <p:sldId id="258" r:id="rId6"/>
    <p:sldId id="262" r:id="rId7"/>
    <p:sldId id="287" r:id="rId8"/>
    <p:sldId id="269" r:id="rId9"/>
    <p:sldId id="270" r:id="rId10"/>
    <p:sldId id="272" r:id="rId11"/>
    <p:sldId id="288" r:id="rId12"/>
    <p:sldId id="281" r:id="rId13"/>
    <p:sldId id="282" r:id="rId14"/>
    <p:sldId id="284" r:id="rId15"/>
    <p:sldId id="283" r:id="rId16"/>
    <p:sldId id="285" r:id="rId17"/>
    <p:sldId id="280" r:id="rId18"/>
  </p:sldIdLst>
  <p:sldSz cx="9144000" cy="6858000" type="screen4x3"/>
  <p:notesSz cx="666908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590" autoAdjust="0"/>
    <p:restoredTop sz="94690"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20" d="100"/>
          <a:sy n="120" d="100"/>
        </p:scale>
        <p:origin x="-2346" y="1296"/>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777993" y="0"/>
            <a:ext cx="2889938" cy="496332"/>
          </a:xfrm>
          <a:prstGeom prst="rect">
            <a:avLst/>
          </a:prstGeom>
        </p:spPr>
        <p:txBody>
          <a:bodyPr vert="horz" lIns="91440" tIns="45720" rIns="91440" bIns="45720" rtlCol="0"/>
          <a:lstStyle>
            <a:lvl1pPr algn="r">
              <a:defRPr sz="1200"/>
            </a:lvl1pPr>
          </a:lstStyle>
          <a:p>
            <a:fld id="{3EF7E19E-9A37-42E9-B202-F293E378E56E}" type="datetimeFigureOut">
              <a:rPr lang="it-IT" smtClean="0"/>
              <a:t>15/01/2015</a:t>
            </a:fld>
            <a:endParaRPr lang="it-IT"/>
          </a:p>
        </p:txBody>
      </p:sp>
      <p:sp>
        <p:nvSpPr>
          <p:cNvPr id="4" name="Segnaposto piè di pagina 3"/>
          <p:cNvSpPr>
            <a:spLocks noGrp="1"/>
          </p:cNvSpPr>
          <p:nvPr>
            <p:ph type="ftr" sz="quarter" idx="2"/>
          </p:nvPr>
        </p:nvSpPr>
        <p:spPr>
          <a:xfrm>
            <a:off x="0" y="9428009"/>
            <a:ext cx="2889938"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777993" y="9428009"/>
            <a:ext cx="2889938" cy="496332"/>
          </a:xfrm>
          <a:prstGeom prst="rect">
            <a:avLst/>
          </a:prstGeom>
        </p:spPr>
        <p:txBody>
          <a:bodyPr vert="horz" lIns="91440" tIns="45720" rIns="91440" bIns="45720" rtlCol="0" anchor="b"/>
          <a:lstStyle>
            <a:lvl1pPr algn="r">
              <a:defRPr sz="1200"/>
            </a:lvl1pPr>
          </a:lstStyle>
          <a:p>
            <a:fld id="{A1B8B624-88FF-417A-A5BB-D9E362C85461}" type="slidenum">
              <a:rPr lang="it-IT" smtClean="0"/>
              <a:t>‹N›</a:t>
            </a:fld>
            <a:endParaRPr lang="it-IT"/>
          </a:p>
        </p:txBody>
      </p:sp>
    </p:spTree>
    <p:extLst>
      <p:ext uri="{BB962C8B-B14F-4D97-AF65-F5344CB8AC3E}">
        <p14:creationId xmlns:p14="http://schemas.microsoft.com/office/powerpoint/2010/main" val="4239948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CCF704D6-0324-48D4-BC5B-DD83578D54B3}" type="datetimeFigureOut">
              <a:rPr lang="it-IT" smtClean="0"/>
              <a:pPr/>
              <a:t>15/01/2015</a:t>
            </a:fld>
            <a:endParaRPr lang="it-IT"/>
          </a:p>
        </p:txBody>
      </p:sp>
      <p:sp>
        <p:nvSpPr>
          <p:cNvPr id="4" name="Segnaposto immagine diapositiva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8CED20BE-B6D4-425F-B13B-D5914CD76D86}" type="slidenum">
              <a:rPr lang="it-IT" smtClean="0"/>
              <a:pPr/>
              <a:t>‹N›</a:t>
            </a:fld>
            <a:endParaRPr lang="it-IT"/>
          </a:p>
        </p:txBody>
      </p:sp>
    </p:spTree>
    <p:extLst>
      <p:ext uri="{BB962C8B-B14F-4D97-AF65-F5344CB8AC3E}">
        <p14:creationId xmlns:p14="http://schemas.microsoft.com/office/powerpoint/2010/main" val="275465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Vi presento il </a:t>
            </a:r>
            <a:r>
              <a:rPr lang="it-IT" b="1" dirty="0" smtClean="0"/>
              <a:t>Progetto diocesano </a:t>
            </a:r>
            <a:r>
              <a:rPr lang="it-IT" dirty="0" smtClean="0"/>
              <a:t>che è stato elaborato in questi ultimi anni e costruito anche attraverso l’esperienza di alcune parrocchie conosciuta e condivisa da quanti hanno partecipato alla </a:t>
            </a:r>
            <a:r>
              <a:rPr lang="it-IT" b="1" dirty="0" smtClean="0"/>
              <a:t>Scuola diocesana del 2011</a:t>
            </a:r>
            <a:r>
              <a:rPr lang="it-IT" dirty="0" smtClean="0"/>
              <a:t>, sul Primo Annuncio, che abbiamo fatto sia a Livigno che a </a:t>
            </a:r>
            <a:r>
              <a:rPr lang="it-IT" dirty="0" err="1" smtClean="0"/>
              <a:t>Tavernerio</a:t>
            </a:r>
            <a:r>
              <a:rPr lang="it-IT" dirty="0" smtClean="0"/>
              <a:t> e </a:t>
            </a:r>
            <a:r>
              <a:rPr lang="it-IT" b="1" dirty="0" smtClean="0"/>
              <a:t>poi in quella del 2013 </a:t>
            </a:r>
            <a:r>
              <a:rPr lang="it-IT" dirty="0" smtClean="0"/>
              <a:t>sulle fragilità e i passaggi della vita che abbiamo fatto a Morbegno e a Como in seminario. </a:t>
            </a:r>
          </a:p>
          <a:p>
            <a:endParaRPr lang="it-IT" dirty="0" smtClean="0"/>
          </a:p>
          <a:p>
            <a:r>
              <a:rPr lang="it-IT" dirty="0" smtClean="0"/>
              <a:t>Il progetto che consta di </a:t>
            </a:r>
            <a:r>
              <a:rPr lang="it-IT" b="1" dirty="0" smtClean="0"/>
              <a:t>un testo di 9 pagine </a:t>
            </a:r>
            <a:r>
              <a:rPr lang="it-IT" dirty="0" smtClean="0"/>
              <a:t>che dà indicazioni precise su come costruire in parrocchia questo cammino 0-6 anni con le famiglie, lo trovate </a:t>
            </a:r>
            <a:r>
              <a:rPr lang="it-IT" b="1" dirty="0" smtClean="0"/>
              <a:t>sul nostro sito diocesano.</a:t>
            </a:r>
          </a:p>
          <a:p>
            <a:r>
              <a:rPr lang="it-IT" dirty="0" smtClean="0"/>
              <a:t>           Uffici di curia//Ufficio catechesi//Primo annuncio e nuova Evangelizzazione: qui si trova appunto il progetto che si intitola “</a:t>
            </a:r>
            <a:r>
              <a:rPr lang="it-IT" i="1" dirty="0" smtClean="0"/>
              <a:t>Proposte pastorali per la preparazione e la celebrazione del Battesimo e l’accompagnamento post-battesimale</a:t>
            </a:r>
            <a:r>
              <a:rPr lang="it-IT" dirty="0" smtClean="0"/>
              <a:t>” e poi trovate </a:t>
            </a:r>
            <a:r>
              <a:rPr lang="it-IT" b="1" dirty="0" smtClean="0"/>
              <a:t>anche del materiale </a:t>
            </a:r>
            <a:r>
              <a:rPr lang="it-IT" dirty="0" smtClean="0"/>
              <a:t>che può essere utilizzato per costruire il cammino, preparato dall’Ufficio e di cui vi parlerò man mano, anche stasera.</a:t>
            </a:r>
            <a:endParaRPr lang="it-IT"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Abbiamo già parlato del grande vuoto della nostra pastorale dal matrimonio alla nascita del primo </a:t>
            </a:r>
            <a:r>
              <a:rPr lang="it-IT" dirty="0" err="1" smtClean="0"/>
              <a:t>figlio…</a:t>
            </a:r>
            <a:r>
              <a:rPr lang="it-IT" dirty="0" smtClean="0"/>
              <a:t>; l’altro </a:t>
            </a:r>
            <a:r>
              <a:rPr lang="it-IT" b="1" dirty="0" smtClean="0"/>
              <a:t>grande vuoto </a:t>
            </a:r>
            <a:r>
              <a:rPr lang="it-IT" dirty="0" smtClean="0"/>
              <a:t>è quello dal Battesimo all’età scolare del bambino.  Abbandoniamo le famiglie a se stesse, non proponendo niente, perdendo inesorabilmente i contatti con la più parte che non </a:t>
            </a:r>
            <a:r>
              <a:rPr lang="it-IT" dirty="0" err="1" smtClean="0"/>
              <a:t>frequenta…</a:t>
            </a:r>
            <a:endParaRPr lang="it-IT" dirty="0" smtClean="0"/>
          </a:p>
          <a:p>
            <a:endParaRPr lang="it-IT" sz="400" dirty="0" smtClean="0"/>
          </a:p>
          <a:p>
            <a:r>
              <a:rPr lang="it-IT" dirty="0" smtClean="0"/>
              <a:t>Ecco allora la proposta di </a:t>
            </a:r>
            <a:r>
              <a:rPr lang="it-IT" b="1" dirty="0" smtClean="0"/>
              <a:t>un cammino dopo il Battesim</a:t>
            </a:r>
            <a:r>
              <a:rPr lang="it-IT" dirty="0" smtClean="0"/>
              <a:t>o</a:t>
            </a:r>
            <a:r>
              <a:rPr lang="it-IT" b="1" dirty="0" smtClean="0"/>
              <a:t>:  leggere </a:t>
            </a:r>
            <a:r>
              <a:rPr lang="it-IT" b="1" dirty="0" err="1" smtClean="0"/>
              <a:t>slides</a:t>
            </a:r>
            <a:endParaRPr lang="it-IT" b="1" dirty="0" smtClean="0"/>
          </a:p>
          <a:p>
            <a:endParaRPr lang="it-IT" sz="400" dirty="0" smtClean="0"/>
          </a:p>
          <a:p>
            <a:r>
              <a:rPr lang="it-IT" dirty="0" smtClean="0"/>
              <a:t>Potrebbe essere che agli OB precedenti si affianchino altri : è importante che ci sia un collegamento tra le due “equipe”, perché le famiglie non sono dei pacchetti </a:t>
            </a:r>
            <a:r>
              <a:rPr lang="it-IT" dirty="0" err="1" smtClean="0"/>
              <a:t>postali…</a:t>
            </a:r>
            <a:r>
              <a:rPr lang="it-IT" dirty="0" smtClean="0"/>
              <a:t>: si può pensare a nuove figure che concretamente organizzino gli incontri, a cui partecipano insieme, almeno per il primo anno, anche le coppie che hanno accompagnato verso il battesimo.   </a:t>
            </a:r>
            <a:r>
              <a:rPr lang="it-IT" b="1" dirty="0" smtClean="0"/>
              <a:t>Leggere ultimo punto </a:t>
            </a:r>
            <a:r>
              <a:rPr lang="it-IT" b="1" dirty="0" err="1" smtClean="0"/>
              <a:t>slides</a:t>
            </a:r>
            <a:endParaRPr lang="it-IT" b="1"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CED20BE-B6D4-425F-B13B-D5914CD76D86}"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La progettazione deve essere annuale; l’equipe si trova prima a pensare al percorso dell’anno, ovvero quando e come fare quei due o tre incontri: come invitare le famiglie, chi coinvolgere nella preparazione,…</a:t>
            </a:r>
          </a:p>
          <a:p>
            <a:endParaRPr lang="it-IT" dirty="0" smtClean="0"/>
          </a:p>
          <a:p>
            <a:r>
              <a:rPr lang="it-IT" dirty="0" smtClean="0"/>
              <a:t>Far vedere i sussidi:</a:t>
            </a:r>
          </a:p>
          <a:p>
            <a:r>
              <a:rPr lang="it-IT" dirty="0" smtClean="0"/>
              <a:t>Diocesi di Milano:  Dopo il Battesimo : guida per OB e libretti con schede per gli incontri (uno per 0-3 e uno per 3-6)</a:t>
            </a:r>
          </a:p>
          <a:p>
            <a:r>
              <a:rPr lang="it-IT" dirty="0" err="1" smtClean="0"/>
              <a:t>Biader</a:t>
            </a:r>
            <a:r>
              <a:rPr lang="it-IT" dirty="0" smtClean="0"/>
              <a:t> – Noceti (Uff. cat. diocesi di Firenze) : due volumi Battesimo sì, ma </a:t>
            </a:r>
            <a:r>
              <a:rPr lang="it-IT" dirty="0" err="1" smtClean="0"/>
              <a:t>dopo…</a:t>
            </a:r>
            <a:r>
              <a:rPr lang="it-IT" dirty="0" smtClean="0"/>
              <a:t>. (2005)   E a piccoli Passi (2007)</a:t>
            </a:r>
          </a:p>
          <a:p>
            <a:endParaRPr lang="it-IT" dirty="0" smtClean="0"/>
          </a:p>
          <a:p>
            <a:r>
              <a:rPr lang="it-IT" dirty="0" smtClean="0"/>
              <a:t>Entrambi i sussidi valorizzano il catechismo dei Bambini.   Ovvero offrono una tabella con tracciati tematici: titoli e </a:t>
            </a:r>
            <a:r>
              <a:rPr lang="it-IT" dirty="0" err="1" smtClean="0"/>
              <a:t>nn</a:t>
            </a:r>
            <a:r>
              <a:rPr lang="it-IT" dirty="0" smtClean="0"/>
              <a:t>. Del </a:t>
            </a:r>
            <a:r>
              <a:rPr lang="it-IT" dirty="0" err="1" smtClean="0"/>
              <a:t>CdB</a:t>
            </a:r>
            <a:r>
              <a:rPr lang="it-IT" dirty="0" smtClean="0"/>
              <a:t> da leggere: le tematiche sono divise in due: dalla parte dei genitori e dalla parte dei bambini  (</a:t>
            </a:r>
            <a:r>
              <a:rPr lang="it-IT" dirty="0" err="1" smtClean="0"/>
              <a:t>Biader</a:t>
            </a:r>
            <a:r>
              <a:rPr lang="it-IT" dirty="0" smtClean="0"/>
              <a:t> 1, pag.  121, e Guida Milano2, pag. 17 e 32 (tale e quale).</a:t>
            </a:r>
          </a:p>
          <a:p>
            <a:r>
              <a:rPr lang="it-IT" dirty="0" smtClean="0"/>
              <a:t>Poi in realtà essi offrono anche materiale in più:</a:t>
            </a:r>
          </a:p>
          <a:p>
            <a:r>
              <a:rPr lang="it-IT" dirty="0" smtClean="0"/>
              <a:t>Milano: nella guida propone 5 incontri per 0-3 e 5 per 3-6, dando tutte le indicazioni e offre anche un libretto proprio per i genitori per fare gli incontri</a:t>
            </a:r>
            <a:endParaRPr lang="it-IT"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1" dirty="0" smtClean="0"/>
              <a:t>Leggere </a:t>
            </a:r>
            <a:r>
              <a:rPr lang="it-IT" b="1" dirty="0" err="1" smtClean="0"/>
              <a:t>slides</a:t>
            </a:r>
            <a:r>
              <a:rPr lang="it-IT" b="1" dirty="0" smtClean="0"/>
              <a:t> Obiettivi: ….</a:t>
            </a:r>
          </a:p>
          <a:p>
            <a:endParaRPr lang="it-IT" sz="600" dirty="0" smtClean="0"/>
          </a:p>
          <a:p>
            <a:r>
              <a:rPr lang="it-IT" b="1" dirty="0" smtClean="0"/>
              <a:t>Memoria Battesimo</a:t>
            </a:r>
            <a:r>
              <a:rPr lang="it-IT" dirty="0" smtClean="0"/>
              <a:t>: Un momento caratteristico di questo primo tempo 0-3 anni deve essere </a:t>
            </a:r>
            <a:r>
              <a:rPr lang="it-IT" b="1" dirty="0" smtClean="0"/>
              <a:t>la memoria del Battesimo</a:t>
            </a:r>
            <a:r>
              <a:rPr lang="it-IT" dirty="0" smtClean="0"/>
              <a:t>, che può essere fatta a due livelli: </a:t>
            </a:r>
            <a:r>
              <a:rPr lang="it-IT" b="1" dirty="0" smtClean="0"/>
              <a:t>a livello familiare</a:t>
            </a:r>
            <a:r>
              <a:rPr lang="it-IT" dirty="0" smtClean="0"/>
              <a:t>, dando un sussidio alle singole famiglie,magari anche andando in casa a viverla con loro (si potrebbe suggerire di invitare la coppia che li ha accompagnati)</a:t>
            </a:r>
          </a:p>
          <a:p>
            <a:r>
              <a:rPr lang="it-IT" b="1" dirty="0" smtClean="0"/>
              <a:t>A livello comunitario</a:t>
            </a:r>
            <a:r>
              <a:rPr lang="it-IT" dirty="0" smtClean="0"/>
              <a:t>: proponendo una celebrazione annuale di memoria del Battesimo  (per esempio nella festa del Battesimo di Gesù, oppure la II </a:t>
            </a:r>
            <a:r>
              <a:rPr lang="it-IT" dirty="0" err="1" smtClean="0"/>
              <a:t>dom</a:t>
            </a:r>
            <a:r>
              <a:rPr lang="it-IT" dirty="0" smtClean="0"/>
              <a:t> di Pasqua) e invitando tutte le coppie, anche quelle che eventualmente non partecipano agli incontri.</a:t>
            </a:r>
          </a:p>
          <a:p>
            <a:endParaRPr lang="it-IT" dirty="0" smtClean="0"/>
          </a:p>
          <a:p>
            <a:r>
              <a:rPr lang="it-IT" dirty="0" smtClean="0"/>
              <a:t>Tipologia di incontri:   </a:t>
            </a:r>
            <a:r>
              <a:rPr lang="it-IT" b="1" dirty="0" smtClean="0"/>
              <a:t>La proposta di Milano</a:t>
            </a:r>
            <a:r>
              <a:rPr lang="it-IT" dirty="0" smtClean="0"/>
              <a:t>, per esempio, sperimentata in un parrocchia di </a:t>
            </a:r>
            <a:r>
              <a:rPr lang="it-IT" dirty="0" err="1" smtClean="0"/>
              <a:t>Muggiò</a:t>
            </a:r>
            <a:r>
              <a:rPr lang="it-IT" dirty="0" smtClean="0"/>
              <a:t>, </a:t>
            </a:r>
            <a:r>
              <a:rPr lang="it-IT" dirty="0" err="1" smtClean="0"/>
              <a:t>S.Giuseppe</a:t>
            </a:r>
            <a:r>
              <a:rPr lang="it-IT" dirty="0" smtClean="0"/>
              <a:t> alla </a:t>
            </a:r>
            <a:r>
              <a:rPr lang="it-IT" dirty="0" err="1" smtClean="0"/>
              <a:t>Taccona</a:t>
            </a:r>
            <a:r>
              <a:rPr lang="it-IT" dirty="0" smtClean="0"/>
              <a:t> propone: la partecipazione alla messa comunitaria della domenica, il pranzo insieme in oratorio e poi l’incontro vero e proprio che dura un’ora e mezza (dalle 14 alle 15.30)   (cfr. pag.44 guida)</a:t>
            </a:r>
            <a:endParaRPr lang="it-IT"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Esperienze umane:  </a:t>
            </a:r>
          </a:p>
          <a:p>
            <a:r>
              <a:rPr lang="it-IT" b="1" dirty="0" smtClean="0"/>
              <a:t>Milano 0-3:  </a:t>
            </a:r>
            <a:r>
              <a:rPr lang="it-IT" dirty="0" smtClean="0"/>
              <a:t>	Cosa sogno per te? (attese e speranze possibili)</a:t>
            </a:r>
          </a:p>
          <a:p>
            <a:r>
              <a:rPr lang="it-IT" dirty="0" smtClean="0"/>
              <a:t>	Capriccio o desiderio? (voglio tutto e lo voglio ora)</a:t>
            </a:r>
          </a:p>
          <a:p>
            <a:r>
              <a:rPr lang="it-IT" dirty="0" smtClean="0"/>
              <a:t>	Ad ogni regalo un grazie (riscopriamo il significato del dono)</a:t>
            </a:r>
          </a:p>
          <a:p>
            <a:r>
              <a:rPr lang="it-IT" dirty="0" smtClean="0"/>
              <a:t>	Non insegnate ai bambini?! (educare e lasciarsi educare)</a:t>
            </a:r>
          </a:p>
          <a:p>
            <a:r>
              <a:rPr lang="it-IT" dirty="0" smtClean="0"/>
              <a:t>	Vieni a stare a casa nostra (educare alla fede in famiglia)</a:t>
            </a:r>
          </a:p>
          <a:p>
            <a:endParaRPr lang="it-IT" dirty="0" smtClean="0"/>
          </a:p>
          <a:p>
            <a:r>
              <a:rPr lang="it-IT" b="1" dirty="0" err="1" smtClean="0"/>
              <a:t>Biader</a:t>
            </a:r>
            <a:r>
              <a:rPr lang="it-IT" b="1" dirty="0" smtClean="0"/>
              <a:t>:</a:t>
            </a:r>
            <a:r>
              <a:rPr lang="it-IT" dirty="0" smtClean="0"/>
              <a:t>   Ci sono esempi di incontro già nel primo volume, ma mi sembra veramente interessante e ricco il secondo volume che presenta alla fine </a:t>
            </a:r>
            <a:r>
              <a:rPr lang="it-IT" b="1" dirty="0" smtClean="0"/>
              <a:t>60 schede </a:t>
            </a:r>
            <a:r>
              <a:rPr lang="it-IT" dirty="0" smtClean="0"/>
              <a:t>per incontri con i genitori (30 + </a:t>
            </a:r>
            <a:r>
              <a:rPr lang="it-IT" dirty="0" err="1" smtClean="0"/>
              <a:t>30</a:t>
            </a:r>
            <a:r>
              <a:rPr lang="it-IT" dirty="0" smtClean="0"/>
              <a:t>) dalle quali attingere a seconda del percorso annuale che si vuole fare:</a:t>
            </a:r>
          </a:p>
          <a:p>
            <a:r>
              <a:rPr lang="it-IT" dirty="0" smtClean="0"/>
              <a:t>Le schede sono divise per contenuti (cfr. 0-3 pag. 137) </a:t>
            </a:r>
            <a:r>
              <a:rPr lang="it-IT" b="1" dirty="0" smtClean="0"/>
              <a:t>: entrambi i cammini </a:t>
            </a:r>
            <a:r>
              <a:rPr lang="it-IT" dirty="0" smtClean="0"/>
              <a:t>hanno delle schede di lavoro relative all’educazione alla fede cristiana con particolare riguardo alle provocazioni che giungo dalla vita familiare;  gli altri ambiti tematici sono differenziati:</a:t>
            </a:r>
          </a:p>
          <a:p>
            <a:r>
              <a:rPr lang="it-IT" dirty="0" smtClean="0"/>
              <a:t>Per gli 0-3 c’è </a:t>
            </a:r>
            <a:r>
              <a:rPr lang="it-IT" dirty="0" err="1" smtClean="0"/>
              <a:t>inanzitutto</a:t>
            </a:r>
            <a:r>
              <a:rPr lang="it-IT" dirty="0" smtClean="0"/>
              <a:t> attenzione alla mistagogia del battesimo e la nuova identità che la coppia genitoriale è chiamata ad assumere con la nascita di un figlio</a:t>
            </a:r>
          </a:p>
        </p:txBody>
      </p:sp>
      <p:sp>
        <p:nvSpPr>
          <p:cNvPr id="4" name="Segnaposto numero diapositiva 3"/>
          <p:cNvSpPr>
            <a:spLocks noGrp="1"/>
          </p:cNvSpPr>
          <p:nvPr>
            <p:ph type="sldNum" sz="quarter" idx="10"/>
          </p:nvPr>
        </p:nvSpPr>
        <p:spPr/>
        <p:txBody>
          <a:bodyPr/>
          <a:lstStyle/>
          <a:p>
            <a:fld id="{8CED20BE-B6D4-425F-B13B-D5914CD76D86}"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Nel percorso  3-6 anni, </a:t>
            </a:r>
            <a:r>
              <a:rPr lang="it-IT" b="1" dirty="0" smtClean="0"/>
              <a:t>la novità è il coinvolgimento attivo e “autonomo” </a:t>
            </a:r>
            <a:r>
              <a:rPr lang="it-IT" dirty="0" smtClean="0"/>
              <a:t>(rispetto ai loro genitori) dei bambini.  Durante gli incontri c’è un momento di lavoro autonomo: da una parte i genitori fanno il loro incontro “catechistico” e dall’altra i bambini fanno un laboratorio sullo stesso tema.</a:t>
            </a:r>
          </a:p>
          <a:p>
            <a:r>
              <a:rPr lang="it-IT" dirty="0" smtClean="0"/>
              <a:t>Per esempio ai genitori in un incontro si parla di come accostare i bambini al racconto della Bibbia e nel laboratorio i bambini lavorano su un testo biblico.</a:t>
            </a:r>
          </a:p>
          <a:p>
            <a:endParaRPr lang="it-IT" dirty="0" smtClean="0"/>
          </a:p>
          <a:p>
            <a:r>
              <a:rPr lang="it-IT" b="1" dirty="0" smtClean="0"/>
              <a:t>Milano</a:t>
            </a:r>
            <a:r>
              <a:rPr lang="it-IT" dirty="0" smtClean="0"/>
              <a:t>: 	titoli 5 schede 3-6 anni:</a:t>
            </a:r>
          </a:p>
          <a:p>
            <a:r>
              <a:rPr lang="it-IT" dirty="0" smtClean="0"/>
              <a:t>	“In principio”: il mondo come dono di Dio</a:t>
            </a:r>
          </a:p>
          <a:p>
            <a:r>
              <a:rPr lang="it-IT" dirty="0" smtClean="0"/>
              <a:t>	Anche Gesù aveva una famiglia (Maria Giuseppe e il volto del Padre di Gesù)</a:t>
            </a:r>
          </a:p>
          <a:p>
            <a:r>
              <a:rPr lang="it-IT" dirty="0" smtClean="0"/>
              <a:t>	Non ci sento </a:t>
            </a:r>
            <a:r>
              <a:rPr lang="it-IT" dirty="0" err="1" smtClean="0"/>
              <a:t>bene…</a:t>
            </a:r>
            <a:r>
              <a:rPr lang="it-IT" dirty="0" smtClean="0"/>
              <a:t> (come ascoltarsi in famiglia)</a:t>
            </a:r>
          </a:p>
          <a:p>
            <a:r>
              <a:rPr lang="it-IT" dirty="0" smtClean="0"/>
              <a:t>	Nella profondità dei mari (come vivere i cambiamenti della vita)</a:t>
            </a:r>
          </a:p>
          <a:p>
            <a:r>
              <a:rPr lang="it-IT" dirty="0" smtClean="0"/>
              <a:t>	La nostra mamma del cielo (parlare di Maria ai nostri figli)</a:t>
            </a:r>
          </a:p>
          <a:p>
            <a:endParaRPr lang="it-IT" dirty="0" smtClean="0"/>
          </a:p>
          <a:p>
            <a:r>
              <a:rPr lang="it-IT" b="1" dirty="0" err="1" smtClean="0"/>
              <a:t>Biader</a:t>
            </a:r>
            <a:r>
              <a:rPr lang="it-IT" dirty="0" smtClean="0"/>
              <a:t>:   Guida2  divisione tematica per 3-6 anni, pag. 163 </a:t>
            </a:r>
          </a:p>
          <a:p>
            <a:r>
              <a:rPr lang="it-IT" dirty="0" smtClean="0"/>
              <a:t>Oltre ai temi comuni di cui dicevamo prima, per 3-6 anni si mettono a tema:  la lettura e la conoscenza della Bibbia, l’introduzione graduale alla conoscenza della figura di Gesù e la presa in conto delle domande dei piccoli</a:t>
            </a:r>
          </a:p>
          <a:p>
            <a:endParaRPr lang="it-IT"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100" b="1" dirty="0" smtClean="0"/>
              <a:t> </a:t>
            </a:r>
            <a:r>
              <a:rPr lang="it-IT" b="1" dirty="0" smtClean="0"/>
              <a:t>S</a:t>
            </a:r>
            <a:r>
              <a:rPr lang="it-IT" sz="1200" b="1" dirty="0" smtClean="0"/>
              <a:t>e i genitori non vengono agli </a:t>
            </a:r>
            <a:r>
              <a:rPr lang="it-IT" sz="1200" b="1" dirty="0" err="1" smtClean="0"/>
              <a:t>incontri…</a:t>
            </a:r>
            <a:r>
              <a:rPr lang="it-IT" sz="1200" b="1" dirty="0" smtClean="0"/>
              <a:t>.; </a:t>
            </a:r>
            <a:r>
              <a:rPr lang="it-IT" sz="1200" dirty="0" smtClean="0"/>
              <a:t>se non si riesce a programmare un itinerario specifico per questi </a:t>
            </a:r>
            <a:r>
              <a:rPr lang="it-IT" sz="1200" dirty="0" err="1" smtClean="0"/>
              <a:t>genitori…</a:t>
            </a:r>
            <a:endParaRPr lang="it-IT"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sz="1200" b="1" dirty="0" smtClean="0"/>
              <a:t>Lettere ai genitori</a:t>
            </a:r>
            <a:r>
              <a:rPr lang="it-IT" sz="1200" dirty="0" smtClean="0"/>
              <a:t>: sono 12 e sono</a:t>
            </a:r>
            <a:r>
              <a:rPr lang="it-IT" sz="1200" baseline="0" dirty="0" smtClean="0"/>
              <a:t> costruite sulla crescita del figlio: tappe di sei mesi: si potrebbero consegnare in un incontro e nell’incontro seguente, quando si consegna l’altra, chiedere “riscontro” riprendendo qualche </a:t>
            </a:r>
            <a:r>
              <a:rPr lang="it-IT" sz="1200" baseline="0" dirty="0" err="1" smtClean="0"/>
              <a:t>contenuto…</a:t>
            </a:r>
            <a:r>
              <a:rPr lang="it-IT" sz="1200" baseline="0" dirty="0" smtClean="0"/>
              <a:t>.  </a:t>
            </a:r>
            <a:r>
              <a:rPr lang="it-IT" dirty="0" smtClean="0"/>
              <a:t>In questo caso due incontri all’anno, ogni sei mesi sarebbe l’</a:t>
            </a:r>
            <a:r>
              <a:rPr lang="it-IT" dirty="0" err="1" smtClean="0"/>
              <a:t>ideale…</a:t>
            </a:r>
            <a:endParaRPr lang="it-IT" sz="1200" dirty="0" smtClean="0"/>
          </a:p>
          <a:p>
            <a:endParaRPr lang="it-IT"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Si potrebbe leggere anche:</a:t>
            </a:r>
          </a:p>
          <a:p>
            <a:r>
              <a:rPr lang="it-IT" dirty="0" smtClean="0"/>
              <a:t>EG 266</a:t>
            </a:r>
            <a:endParaRPr lang="it-IT"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17</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20000"/>
          </a:bodyPr>
          <a:lstStyle/>
          <a:p>
            <a:r>
              <a:rPr lang="it-IT" dirty="0" smtClean="0"/>
              <a:t>Prima di cominciare a vedere il Progetto vorrei fare una Premessa:</a:t>
            </a:r>
          </a:p>
          <a:p>
            <a:r>
              <a:rPr lang="it-IT" sz="1400" b="1" dirty="0" smtClean="0"/>
              <a:t>- Dopo il Titolo </a:t>
            </a:r>
            <a:r>
              <a:rPr lang="it-IT" sz="1400" b="1" dirty="0" err="1" smtClean="0"/>
              <a:t>slides</a:t>
            </a:r>
            <a:endParaRPr lang="it-IT" sz="1400" b="1" dirty="0" smtClean="0"/>
          </a:p>
          <a:p>
            <a:r>
              <a:rPr lang="it-IT" dirty="0" smtClean="0"/>
              <a:t>Tutti i recenti documenti di pastorale che sono usciti sia a livello di Chiesa universale che  italiana, ci richiamano l’urgenza di dare una svolta alla pastorale  che deve riflettere una CHIESA SEMPRE PIU’ IN USCITA, come ci chiede Papa Francesco, </a:t>
            </a:r>
            <a:r>
              <a:rPr lang="it-IT" b="1" dirty="0" smtClean="0"/>
              <a:t>nell’</a:t>
            </a:r>
            <a:r>
              <a:rPr lang="it-IT" b="1" dirty="0" err="1" smtClean="0"/>
              <a:t>Evangelii</a:t>
            </a:r>
            <a:r>
              <a:rPr lang="it-IT" b="1" dirty="0" smtClean="0"/>
              <a:t> </a:t>
            </a:r>
            <a:r>
              <a:rPr lang="it-IT" b="1" dirty="0" err="1" smtClean="0"/>
              <a:t>Gaudium</a:t>
            </a:r>
            <a:r>
              <a:rPr lang="it-IT" dirty="0" smtClean="0"/>
              <a:t>.</a:t>
            </a:r>
          </a:p>
          <a:p>
            <a:r>
              <a:rPr lang="it-IT" dirty="0" smtClean="0"/>
              <a:t>Una Chiesa in uscita, vuol dire una Chiesa missionaria che esce dalle sacrestie e in generale dagli ambienti parrocchiali per raggiungere la gente nelle case, nei condomini, nelle strade, negli ambiti feriali della vita; una Chiesa che si apre e si propone come compagna di viaggio a tutti, offrendo uno stile di vita e di comunione per vivere al meglio dentro in questo mondo nell’impegnativo cammino dell’esistenza.</a:t>
            </a:r>
          </a:p>
          <a:p>
            <a:endParaRPr lang="it-IT" sz="600" dirty="0" smtClean="0"/>
          </a:p>
          <a:p>
            <a:r>
              <a:rPr lang="it-IT" dirty="0" smtClean="0"/>
              <a:t>Non solo il papa nel 2013 con la EG, ma già prima</a:t>
            </a:r>
            <a:r>
              <a:rPr lang="it-IT" b="1" dirty="0" smtClean="0"/>
              <a:t> i vescovi Lombardi con il loro documento “La sfida della fede: il primo annuncio</a:t>
            </a:r>
            <a:r>
              <a:rPr lang="it-IT" dirty="0" smtClean="0"/>
              <a:t>” richiamavano l’urgenza di tornare ad offrire alla gente che vive nelle nostre comunità il primo annuncio della fede, perché non si può più dare per scontato un vissuto religioso ed una educazione religiosa, ma questo non vuol dire che non ci sia più un sentimento religioso e un bisogno di Dio e di fede che può essere intercettato e colmato.  I vescovi ci dicevano che ci sono diverse occasioni della vita che possono risvegliare una fede assopita o  un desiderio di Dio e che diventano quindi occasioni per l’annuncio del vangelo da parte delle nostre comunità: uno di questi momenti è proprio la nascita di un figlio, anzi addirittura la stessa scoperta ed esperienza dell’</a:t>
            </a:r>
            <a:r>
              <a:rPr lang="it-IT" dirty="0" err="1" smtClean="0"/>
              <a:t>attesa</a:t>
            </a:r>
            <a:r>
              <a:rPr lang="it-IT" sz="1400" b="1" dirty="0" err="1" smtClean="0"/>
              <a:t>…</a:t>
            </a:r>
            <a:r>
              <a:rPr lang="it-IT" sz="1400" b="1" dirty="0" smtClean="0"/>
              <a:t>.   Leggere la </a:t>
            </a:r>
            <a:r>
              <a:rPr lang="it-IT" sz="1400" b="1" dirty="0" err="1" smtClean="0"/>
              <a:t>slides…</a:t>
            </a:r>
            <a:r>
              <a:rPr lang="it-IT" sz="1400" b="1" dirty="0" smtClean="0"/>
              <a:t>.</a:t>
            </a:r>
          </a:p>
          <a:p>
            <a:endParaRPr lang="it-IT" sz="500" b="1" dirty="0" smtClean="0"/>
          </a:p>
          <a:p>
            <a:r>
              <a:rPr lang="it-IT" sz="1400" b="1" dirty="0" smtClean="0"/>
              <a:t>- Alla fine</a:t>
            </a:r>
            <a:r>
              <a:rPr lang="it-IT" dirty="0" smtClean="0"/>
              <a:t>:   Anche</a:t>
            </a:r>
            <a:r>
              <a:rPr lang="it-IT" b="1" dirty="0" smtClean="0"/>
              <a:t> l’ultimo documento uscito della Chiesa italiana con gli Orientamenti per  l’annuncio e la catechesi in Italia (2014) </a:t>
            </a:r>
            <a:r>
              <a:rPr lang="it-IT" dirty="0" smtClean="0"/>
              <a:t>conferma  la scelta ormai fatta da diverse diocesi di itinerari in stile catecumenale, che ripartano dal primo annuncio, che  mettano al centro tutta la famiglia e in primis i genitori rendendoli protagonisti non solo dell’educazione alla fede dei loro figli, chiamandoli a mettersi in gioco in prima persona.  E  i Vescovi  sottolineano che il cammino IC deve partire proprio dai 0-6 anni e nel n.59 danno indicazioni pastorali molto sintetiche che sono perfettamente in linea con il nostro progetto diocesano</a:t>
            </a:r>
            <a:endParaRPr lang="it-IT" b="1"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lnSpcReduction="10000"/>
          </a:bodyPr>
          <a:lstStyle/>
          <a:p>
            <a:r>
              <a:rPr lang="it-IT" dirty="0" smtClean="0"/>
              <a:t>Per prima cosa, bisogna entrare nell’ottica – se non lo si è già fatto – che </a:t>
            </a:r>
            <a:r>
              <a:rPr lang="it-IT" b="1" dirty="0" smtClean="0"/>
              <a:t>la pastorale battesimale </a:t>
            </a:r>
            <a:r>
              <a:rPr lang="it-IT" dirty="0" smtClean="0"/>
              <a:t>e post (se ci fosse!) </a:t>
            </a:r>
            <a:r>
              <a:rPr lang="it-IT" b="1" dirty="0" smtClean="0"/>
              <a:t>non è appannaggio del Parroco</a:t>
            </a:r>
            <a:r>
              <a:rPr lang="it-IT" dirty="0" smtClean="0"/>
              <a:t>: una cosa sua di cui nessuno sa </a:t>
            </a:r>
            <a:r>
              <a:rPr lang="it-IT" dirty="0" err="1" smtClean="0"/>
              <a:t>niente…</a:t>
            </a:r>
            <a:endParaRPr lang="it-IT" dirty="0" smtClean="0"/>
          </a:p>
          <a:p>
            <a:r>
              <a:rPr lang="it-IT" dirty="0" smtClean="0"/>
              <a:t>E non solo perché, se si fa seriamente questa pastorale, ovvero la si porta avanti fino ai sei anni, anche solo mantenendo i contatti con le famiglie, il Parroco da solo non ce la può fare, ma  </a:t>
            </a:r>
            <a:r>
              <a:rPr lang="it-IT" b="1" dirty="0" smtClean="0"/>
              <a:t>perché  il Battesimo è un “dono della Chiesa-Madre</a:t>
            </a:r>
            <a:r>
              <a:rPr lang="it-IT" dirty="0" smtClean="0"/>
              <a:t> e non è solo un sacramento dato, ma l’inizio di una nuova vita da sviluppare e far crescere come </a:t>
            </a:r>
            <a:r>
              <a:rPr lang="it-IT" dirty="0" err="1" smtClean="0"/>
              <a:t>Chiesa-madre</a:t>
            </a:r>
            <a:r>
              <a:rPr lang="it-IT" dirty="0" smtClean="0"/>
              <a:t>.  Il Parroco da solo non ce la può fare non solo per il tempo, ma perché non può fare da solo la Madre Chiesa.</a:t>
            </a:r>
          </a:p>
          <a:p>
            <a:endParaRPr lang="it-IT" sz="600" dirty="0" smtClean="0"/>
          </a:p>
          <a:p>
            <a:r>
              <a:rPr lang="it-IT" dirty="0" smtClean="0"/>
              <a:t>Dunque c’è bisogno di </a:t>
            </a:r>
            <a:r>
              <a:rPr lang="it-IT" b="1" dirty="0" smtClean="0"/>
              <a:t>far incontrare queste famiglie con la Chiesa-Madre, con la </a:t>
            </a:r>
            <a:r>
              <a:rPr lang="it-IT" b="1" dirty="0" err="1" smtClean="0"/>
              <a:t>Chiesa-famiglia</a:t>
            </a:r>
            <a:r>
              <a:rPr lang="it-IT" b="1" dirty="0" smtClean="0"/>
              <a:t> </a:t>
            </a:r>
            <a:r>
              <a:rPr lang="it-IT" dirty="0" smtClean="0"/>
              <a:t>che accoglie il nuovo figlio, come un dono, un mistero  da scoprire e un piccolo uomo di cui prendersi cura, perché possa crescere al meglio e camminare verso la pienezza del suo essere.  </a:t>
            </a:r>
          </a:p>
          <a:p>
            <a:endParaRPr lang="it-IT" sz="600" dirty="0" smtClean="0"/>
          </a:p>
          <a:p>
            <a:r>
              <a:rPr lang="it-IT" dirty="0" smtClean="0"/>
              <a:t>Bisogna </a:t>
            </a:r>
            <a:r>
              <a:rPr lang="it-IT" b="1" dirty="0" smtClean="0"/>
              <a:t>allora trovare alcune persone che abbiamo voglia di coinvolgersi in questo ambito della pastorale</a:t>
            </a:r>
            <a:r>
              <a:rPr lang="it-IT" dirty="0" smtClean="0"/>
              <a:t> e che insieme al parroco si facciano carico di accompagnare queste famiglia nella loro nuova avventura, persone che </a:t>
            </a:r>
            <a:r>
              <a:rPr lang="it-IT" b="1" dirty="0" smtClean="0"/>
              <a:t>appartengano alla comunità,  </a:t>
            </a:r>
            <a:r>
              <a:rPr lang="it-IT" dirty="0" smtClean="0"/>
              <a:t>e che nel loro rapportarsi alle famiglie sappiano far emergere il volto della comunità di una </a:t>
            </a:r>
            <a:r>
              <a:rPr lang="it-IT" dirty="0" err="1" smtClean="0"/>
              <a:t>Chiesa-madre</a:t>
            </a:r>
            <a:r>
              <a:rPr lang="it-IT" dirty="0" smtClean="0"/>
              <a:t> che sa accogliere la sfida di una nuova vita e mettersi in gioco nelle trasformazioni che questa nuova vita richiede.</a:t>
            </a:r>
          </a:p>
          <a:p>
            <a:endParaRPr lang="it-IT" sz="600" dirty="0" smtClean="0"/>
          </a:p>
          <a:p>
            <a:r>
              <a:rPr lang="it-IT" dirty="0" smtClean="0"/>
              <a:t>Ma non basta trovare delle persone generose e </a:t>
            </a:r>
            <a:r>
              <a:rPr lang="it-IT" dirty="0" err="1" smtClean="0"/>
              <a:t>disponibili…</a:t>
            </a:r>
            <a:r>
              <a:rPr lang="it-IT" dirty="0" smtClean="0"/>
              <a:t>: bisogna </a:t>
            </a:r>
            <a:r>
              <a:rPr lang="it-IT" b="1" dirty="0" smtClean="0"/>
              <a:t>costituire “un equipe</a:t>
            </a:r>
            <a:r>
              <a:rPr lang="it-IT" dirty="0" smtClean="0"/>
              <a:t>”, cioè persone che abbiano voglia di lavorare insieme, di formarsi, confrontarsi, aiutarsi, collaborare, giocarsi in un lavoro di squadra che è il miglior biglietto da visita della comunità! </a:t>
            </a:r>
            <a:endParaRPr lang="it-IT"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a:xfrm>
            <a:off x="666909" y="4715153"/>
            <a:ext cx="5335270" cy="3583470"/>
          </a:xfrm>
        </p:spPr>
        <p:txBody>
          <a:bodyPr>
            <a:normAutofit fontScale="92500" lnSpcReduction="10000"/>
          </a:bodyPr>
          <a:lstStyle/>
          <a:p>
            <a:r>
              <a:rPr lang="it-IT" b="1" dirty="0" smtClean="0"/>
              <a:t>Costituzione</a:t>
            </a:r>
            <a:r>
              <a:rPr lang="it-IT" dirty="0" smtClean="0"/>
              <a:t>:   la parte in corsivo diventa importante soprattutto per la pastorale post-battesimale</a:t>
            </a:r>
          </a:p>
          <a:p>
            <a:endParaRPr lang="it-IT" sz="800" dirty="0" smtClean="0"/>
          </a:p>
          <a:p>
            <a:r>
              <a:rPr lang="it-IT" b="1" dirty="0" smtClean="0"/>
              <a:t>Ruoli:</a:t>
            </a:r>
            <a:r>
              <a:rPr lang="it-IT" dirty="0" smtClean="0"/>
              <a:t>  ognuno il suo compito; </a:t>
            </a:r>
            <a:r>
              <a:rPr lang="it-IT" b="1" dirty="0" smtClean="0"/>
              <a:t>il parroco </a:t>
            </a:r>
            <a:r>
              <a:rPr lang="it-IT" dirty="0" smtClean="0"/>
              <a:t>non sostituisce la varietà delle voci con cui la chiesa accoglie i bambini e le loro famiglie; </a:t>
            </a:r>
            <a:r>
              <a:rPr lang="it-IT" b="1" dirty="0" smtClean="0"/>
              <a:t>il referente </a:t>
            </a:r>
            <a:r>
              <a:rPr lang="it-IT" dirty="0" smtClean="0"/>
              <a:t>è quello che coordina</a:t>
            </a:r>
            <a:r>
              <a:rPr lang="it-IT" baseline="0" dirty="0" smtClean="0"/>
              <a:t> i vari impegni, facendo da raccordo tra il sacerdote, le famiglie e gli operatori </a:t>
            </a:r>
            <a:r>
              <a:rPr lang="it-IT" baseline="0" dirty="0" err="1" smtClean="0"/>
              <a:t>batt</a:t>
            </a:r>
            <a:r>
              <a:rPr lang="it-IT" baseline="0" dirty="0" smtClean="0"/>
              <a:t>;</a:t>
            </a:r>
            <a:r>
              <a:rPr lang="it-IT" b="1" dirty="0" smtClean="0"/>
              <a:t>  il se</a:t>
            </a:r>
            <a:r>
              <a:rPr lang="it-IT" b="1" baseline="0" dirty="0" smtClean="0"/>
              <a:t>gretario:</a:t>
            </a:r>
            <a:r>
              <a:rPr lang="it-IT" baseline="0" dirty="0" smtClean="0"/>
              <a:t> si prende cura degli incontri dell’equipe, stabilendo il calendario, convocandola con un </a:t>
            </a:r>
            <a:r>
              <a:rPr lang="it-IT" baseline="0" dirty="0" err="1" smtClean="0"/>
              <a:t>odg</a:t>
            </a:r>
            <a:r>
              <a:rPr lang="it-IT" baseline="0" dirty="0" smtClean="0"/>
              <a:t> ben preciso, stilando il verbale.</a:t>
            </a:r>
          </a:p>
          <a:p>
            <a:endParaRPr lang="it-IT" sz="800" baseline="0" dirty="0" smtClean="0"/>
          </a:p>
          <a:p>
            <a:r>
              <a:rPr lang="it-IT" b="1" baseline="0" dirty="0" smtClean="0"/>
              <a:t>Formazione</a:t>
            </a:r>
            <a:r>
              <a:rPr lang="it-IT" baseline="0" dirty="0" smtClean="0"/>
              <a:t>: un utile sussidio: PIRRONE-SCANZIANI, </a:t>
            </a:r>
            <a:r>
              <a:rPr lang="it-IT" i="1" baseline="0" dirty="0" smtClean="0"/>
              <a:t>Preparare al  battesimo: come?   </a:t>
            </a:r>
            <a:r>
              <a:rPr lang="it-IT" baseline="0" dirty="0" smtClean="0"/>
              <a:t>Propone un percorso di autoformazione di gruppo attraverso </a:t>
            </a:r>
            <a:r>
              <a:rPr lang="it-IT" b="1" baseline="0" dirty="0" smtClean="0"/>
              <a:t>sette temi </a:t>
            </a:r>
            <a:r>
              <a:rPr lang="it-IT" baseline="0" dirty="0" smtClean="0"/>
              <a:t>(l’accoglienza, la famiglia vangelo della quotidianità, perché il battesimo per mio figlio, il Catechismo dei bambini, il nome, perché quel padrino/madrina; i simboli della liturgia battesimale) che aiutano i membri dell’equipe a confrontarsi su una traccia di domande, per ampliare il proprio quadro conoscenze, maturare una sintonia e organizzare concretamente il lavoro pastorale con le famiglie in questione.</a:t>
            </a:r>
          </a:p>
          <a:p>
            <a:endParaRPr lang="it-IT" sz="800" baseline="0" dirty="0" smtClean="0"/>
          </a:p>
          <a:p>
            <a:r>
              <a:rPr lang="it-IT" b="1" dirty="0" smtClean="0"/>
              <a:t>Compiti</a:t>
            </a:r>
            <a:r>
              <a:rPr lang="it-IT" dirty="0" smtClean="0"/>
              <a:t>: …..   La prima parte costituisce il cammino verso il Battesimo; l’aggiunta in corsivo è il prolungamento di questo cammino, dopo il Battesimo, fino all’inizio del cammino catechistico ordinario che normalmente avviene a 6-7 anni, quando il bambino comincia la scuola.   </a:t>
            </a:r>
            <a:r>
              <a:rPr lang="it-IT" b="1" dirty="0" smtClean="0"/>
              <a:t>L’equipe si potrebbe anche sdoppiare</a:t>
            </a:r>
            <a:r>
              <a:rPr lang="it-IT" dirty="0" smtClean="0"/>
              <a:t>: alcuni lavorano con le famiglie  fino ad accompagnarle al battesimo; altri dopo il Battesimo: l’importante che ci sia un raccordo tra i cammini e anche se possibile una continuità di presenza</a:t>
            </a:r>
          </a:p>
          <a:p>
            <a:r>
              <a:rPr lang="it-IT" dirty="0" smtClean="0"/>
              <a:t> </a:t>
            </a:r>
            <a:endParaRPr lang="it-IT"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a:xfrm>
            <a:off x="708627" y="4754863"/>
            <a:ext cx="5335270" cy="4466987"/>
          </a:xfrm>
        </p:spPr>
        <p:txBody>
          <a:bodyPr>
            <a:normAutofit fontScale="85000" lnSpcReduction="20000"/>
          </a:bodyPr>
          <a:lstStyle/>
          <a:p>
            <a:r>
              <a:rPr lang="it-IT" b="1" dirty="0" smtClean="0"/>
              <a:t>Mamme in attesa</a:t>
            </a:r>
            <a:r>
              <a:rPr lang="it-IT" dirty="0" smtClean="0"/>
              <a:t>: La nostra</a:t>
            </a:r>
            <a:r>
              <a:rPr lang="it-IT" baseline="0" dirty="0" smtClean="0"/>
              <a:t> pastorale battesimale, là dove c’è, parte dalla richiesta battesimo al parroco: abbiamo già perso due occasioni per condividere questo momento speciale di vita della coppia (attesa e nascita):</a:t>
            </a:r>
          </a:p>
          <a:p>
            <a:r>
              <a:rPr lang="it-IT" baseline="0" dirty="0" smtClean="0"/>
              <a:t>Buco enorme nella nostra pastorale tra matrimonio e nascita primo figlio: eppure sono anni di gioia ed entusiasmo, ma anche di impegnativa e faticosa gestazione della </a:t>
            </a:r>
            <a:r>
              <a:rPr lang="it-IT" baseline="0" dirty="0" err="1" smtClean="0"/>
              <a:t>coppia…</a:t>
            </a:r>
            <a:r>
              <a:rPr lang="it-IT" baseline="0" dirty="0" smtClean="0"/>
              <a:t>  Anche la nascita di un figlio costituisce fonte di sentimenti costruttivi e gratificanti, ma anche fatica e impegno.</a:t>
            </a:r>
          </a:p>
          <a:p>
            <a:r>
              <a:rPr lang="it-IT" b="1" dirty="0" smtClean="0"/>
              <a:t>               </a:t>
            </a:r>
            <a:r>
              <a:rPr lang="it-IT" b="1" baseline="0" dirty="0" smtClean="0"/>
              <a:t>Come sapere e </a:t>
            </a:r>
            <a:r>
              <a:rPr lang="it-IT" b="1" baseline="0" dirty="0" err="1" smtClean="0"/>
              <a:t>incontrare…</a:t>
            </a:r>
            <a:r>
              <a:rPr lang="it-IT" b="1" baseline="0" dirty="0" smtClean="0"/>
              <a:t>?  </a:t>
            </a:r>
            <a:r>
              <a:rPr lang="it-IT" baseline="0" dirty="0" smtClean="0"/>
              <a:t>Ecco la Chiesa in uscita: </a:t>
            </a:r>
            <a:r>
              <a:rPr lang="it-IT" b="1" baseline="0" dirty="0" smtClean="0"/>
              <a:t>pastorale di “strada e di pianerottolo”….  </a:t>
            </a:r>
            <a:r>
              <a:rPr lang="it-IT" baseline="0" dirty="0" smtClean="0"/>
              <a:t>A questo livello si può semplicemente visitare la famiglia, complimentarsi, offrire un libretto di preghiere per mamme in attesa, invitarle in parrocchia all’incontro di benedizione del </a:t>
            </a:r>
            <a:r>
              <a:rPr lang="it-IT" baseline="0" dirty="0" err="1" smtClean="0"/>
              <a:t>grembo…</a:t>
            </a:r>
            <a:r>
              <a:rPr lang="it-IT" baseline="0" dirty="0" smtClean="0"/>
              <a:t> (tempo di Avvento) </a:t>
            </a:r>
          </a:p>
          <a:p>
            <a:r>
              <a:rPr lang="it-IT" dirty="0" smtClean="0"/>
              <a:t>            </a:t>
            </a:r>
            <a:r>
              <a:rPr lang="it-IT" b="1" dirty="0" smtClean="0"/>
              <a:t>Far vedere libretto BIADER  </a:t>
            </a:r>
            <a:r>
              <a:rPr lang="it-IT" i="1" dirty="0" smtClean="0"/>
              <a:t>Preghiere per l’attesa</a:t>
            </a:r>
          </a:p>
          <a:p>
            <a:endParaRPr lang="it-IT" i="1" dirty="0" smtClean="0"/>
          </a:p>
          <a:p>
            <a:r>
              <a:rPr lang="it-IT" b="1" dirty="0" smtClean="0"/>
              <a:t>Il cammino verso il Battesimo </a:t>
            </a:r>
            <a:r>
              <a:rPr lang="it-IT" dirty="0" smtClean="0"/>
              <a:t>potrebbe </a:t>
            </a:r>
            <a:r>
              <a:rPr lang="it-IT" b="1" dirty="0" smtClean="0"/>
              <a:t>prevedere questo sviluppo:</a:t>
            </a:r>
          </a:p>
          <a:p>
            <a:r>
              <a:rPr lang="it-IT" dirty="0" smtClean="0"/>
              <a:t>- Un primo incontro  di conoscenza, preferibilmente in casa  </a:t>
            </a:r>
          </a:p>
          <a:p>
            <a:r>
              <a:rPr lang="it-IT" dirty="0" smtClean="0"/>
              <a:t>- 2-3  incontri di evangelizzazione</a:t>
            </a:r>
          </a:p>
          <a:p>
            <a:r>
              <a:rPr lang="it-IT" dirty="0" smtClean="0"/>
              <a:t>- 1 incontro comunitario finale di preparazione immediata al sacramento.</a:t>
            </a:r>
            <a:endParaRPr lang="it-IT" i="1" dirty="0" smtClean="0"/>
          </a:p>
          <a:p>
            <a:endParaRPr lang="it-IT" i="1" dirty="0" smtClean="0"/>
          </a:p>
          <a:p>
            <a:r>
              <a:rPr lang="it-IT" b="1" dirty="0" smtClean="0"/>
              <a:t>Primo incontro in casa: </a:t>
            </a:r>
            <a:r>
              <a:rPr lang="it-IT" dirty="0" smtClean="0"/>
              <a:t>deve essere “conviviale”, informale, ha lo scopo di conoscere la famiglia per cominciare a creare una relazione e  promuovere un cammino insieme  verso il Battesimo.   Si tratta di capire le diverse situazioni umane e di fede: non per giudicare, o per curiosità, ma per  accogliere e far sentire accolte le persone per quello che sono, con le loro ricchezze e povertà umane e di fede. </a:t>
            </a:r>
          </a:p>
          <a:p>
            <a:r>
              <a:rPr lang="it-IT" b="1" dirty="0" smtClean="0"/>
              <a:t>Situazione coniugale molto diversificata</a:t>
            </a:r>
            <a:r>
              <a:rPr lang="it-IT" dirty="0" smtClean="0"/>
              <a:t>:  non più solo matrimonio cristiano, ma anche solo civile, a volte  conviventi in attesa di nuova unione o anche per </a:t>
            </a:r>
            <a:r>
              <a:rPr lang="it-IT" dirty="0" err="1" smtClean="0"/>
              <a:t>scelta…</a:t>
            </a:r>
            <a:r>
              <a:rPr lang="it-IT" dirty="0" smtClean="0"/>
              <a:t>:</a:t>
            </a:r>
          </a:p>
          <a:p>
            <a:r>
              <a:rPr lang="it-IT" b="1" dirty="0" smtClean="0"/>
              <a:t>Sensibilità religiosa variegata</a:t>
            </a:r>
            <a:r>
              <a:rPr lang="it-IT" dirty="0" smtClean="0"/>
              <a:t>: lontananza teorica e pratica più o meno consapevole, legame tradizionale ad alcune pratiche religiose, autentica riappropriazione della vita di fede dopo anni di lontananza; oppure anche casi particolari come genitori non battezzati o non cattolici: entrambi o uno dei due..</a:t>
            </a:r>
          </a:p>
          <a:p>
            <a:r>
              <a:rPr lang="it-IT" dirty="0" smtClean="0"/>
              <a:t>Situazioni particolari a volte delicate </a:t>
            </a:r>
            <a:r>
              <a:rPr lang="it-IT" b="1" dirty="0" smtClean="0"/>
              <a:t>da accostare con discrezione</a:t>
            </a:r>
            <a:r>
              <a:rPr lang="it-IT" dirty="0" smtClean="0"/>
              <a:t>, senza urtare la sensibilità dei genitori, mostrando tutta l’accoglienza e la maternità di cui la Chiesa è capace.</a:t>
            </a:r>
          </a:p>
          <a:p>
            <a:endParaRPr lang="it-IT" dirty="0" smtClean="0"/>
          </a:p>
          <a:p>
            <a:r>
              <a:rPr lang="it-IT" b="1" dirty="0" smtClean="0"/>
              <a:t>Chi compie questo primo incontro conviviale in casa?  </a:t>
            </a:r>
            <a:r>
              <a:rPr lang="it-IT" dirty="0" smtClean="0"/>
              <a:t>Se è una coppia già avvicinata dagli operatori attraverso la pastorale di “strada e pianerottolo”, possono essere loro stessi, magari anche con il parroco.  Se è una coppia che si è rivolta in parrocchia per chiedere il battesimo, sarà il parroco a visitarli una prima volta, promuovendo poi  l’incontro con la coppia degli operatori.</a:t>
            </a:r>
            <a:endParaRPr lang="it-IT" b="1"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85000" lnSpcReduction="10000"/>
          </a:bodyPr>
          <a:lstStyle/>
          <a:p>
            <a:r>
              <a:rPr lang="it-IT" dirty="0" smtClean="0"/>
              <a:t>Il primo incontro intende promuovere un cammino insieme verso il Battesimo.  Questo cammino è fondamentalmente costituito da alcuni incontri di evangelizzazione.    Si tratta di evangelizzare la famiglia.  Che è un po’ diverso da “una catechesi battesimale” che magari in alcune virtuose parrocchie già da tempo si fa..  </a:t>
            </a:r>
            <a:r>
              <a:rPr lang="it-IT" b="1" dirty="0" smtClean="0"/>
              <a:t>“Evangelizzare” è un approccio diverso </a:t>
            </a:r>
            <a:r>
              <a:rPr lang="it-IT" dirty="0" smtClean="0"/>
              <a:t>e questo cambiamento è determinato dal fatto che è decisamente cambiata la situazione esistenziale e religiosa dei genitori (cfr. primo incontro).</a:t>
            </a:r>
          </a:p>
          <a:p>
            <a:endParaRPr lang="it-IT" sz="800" dirty="0" smtClean="0"/>
          </a:p>
          <a:p>
            <a:r>
              <a:rPr lang="it-IT" b="1" dirty="0" smtClean="0"/>
              <a:t>L’Evangelizzazione è un dialogo che mette al centro il Primo annuncio </a:t>
            </a:r>
            <a:r>
              <a:rPr lang="it-IT" dirty="0" smtClean="0"/>
              <a:t>= annunciare il Vangelo dentro quella realtà familiare, a partire dal “bello” che c’è (una famiglia unita, un amore fecondo, una nuova vita,  un desiderio di dare tutto il meglio per il proprio figlio,…), offrendo ai genitori un’occasione per ripensare alla loro vita, alla loro sensibilità religiosa, al personale stato di fede e magari ripartire in un cammino di fede, lasciandosi plasmare da questa avventura del Sacramento del battesimo che con la comunità ecclesiale viene donato al loro figlio.</a:t>
            </a:r>
          </a:p>
          <a:p>
            <a:r>
              <a:rPr lang="it-IT" dirty="0" smtClean="0"/>
              <a:t>   Per questo ci vogliono persone semplici, mature nella fede ed esemplari negli atteggiamenti di vita più che istruite a livello accademico, in modo da facilitare la condivisione e favorire la testimonianza.  </a:t>
            </a:r>
          </a:p>
          <a:p>
            <a:r>
              <a:rPr lang="it-IT" dirty="0" smtClean="0"/>
              <a:t> </a:t>
            </a:r>
          </a:p>
          <a:p>
            <a:r>
              <a:rPr lang="it-IT" b="1" dirty="0" smtClean="0"/>
              <a:t>Atteggiamenti di fondo</a:t>
            </a:r>
            <a:r>
              <a:rPr lang="it-IT" dirty="0" smtClean="0"/>
              <a:t>: </a:t>
            </a:r>
          </a:p>
          <a:p>
            <a:r>
              <a:rPr lang="it-IT" b="1" dirty="0" smtClean="0"/>
              <a:t>Gratuità</a:t>
            </a:r>
            <a:r>
              <a:rPr lang="it-IT" dirty="0" smtClean="0"/>
              <a:t>: non si fa proselitismo, ma si pensa solo al bene,l’autentico bene della persona, tenendo conto della sua gradualità.</a:t>
            </a:r>
          </a:p>
          <a:p>
            <a:r>
              <a:rPr lang="it-IT" b="1" dirty="0" smtClean="0"/>
              <a:t>Gradualità</a:t>
            </a:r>
            <a:r>
              <a:rPr lang="it-IT" dirty="0" smtClean="0"/>
              <a:t>: tenere ben conto del punto di partenza e favorire un passo avanti, anche piccolo. Rifuggire ogni confronto aspro, lasciar cadere ogni ostilità preconcetta, promuovere accoglienza e comprensione, sostenere e incoraggiare  processi  personali di maturazione</a:t>
            </a:r>
          </a:p>
          <a:p>
            <a:r>
              <a:rPr lang="it-IT" b="1" dirty="0" smtClean="0"/>
              <a:t>Prossimità</a:t>
            </a:r>
            <a:r>
              <a:rPr lang="it-IT" dirty="0" smtClean="0"/>
              <a:t>: prima ancora del destinatario è l’evangelizzatore che deve sforzarsi di compiere il primo passo ad avanzare.  Sforzo di cercare e trovare la strada perché la buona novella penetri con tutta la sua forza e bellezza nelle pieghe quotidiane della vita.</a:t>
            </a:r>
          </a:p>
          <a:p>
            <a:endParaRPr lang="it-IT" sz="900" dirty="0" smtClean="0"/>
          </a:p>
          <a:p>
            <a:r>
              <a:rPr lang="it-IT" b="1" dirty="0" smtClean="0"/>
              <a:t>Schede diocesane</a:t>
            </a:r>
            <a:r>
              <a:rPr lang="it-IT" dirty="0" smtClean="0"/>
              <a:t>: disponibili sul sito; non sono da dare ai genitori, materiale a partire dal quale preparare gli incontri con i genitori: tra le 10 è bene scegliere quelle più adatte a quella famiglia, dopo che si è conosciuta la situazione esistenziale (vedi sopra):  le schede offrono testi di riflessione antropologica, di annuncio del vangelo, di catechesi battesimale e di preghiera</a:t>
            </a:r>
            <a:endParaRPr lang="it-IT"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a:xfrm>
            <a:off x="708627" y="4650634"/>
            <a:ext cx="5335270" cy="4218821"/>
          </a:xfrm>
        </p:spPr>
        <p:txBody>
          <a:bodyPr>
            <a:normAutofit/>
          </a:bodyPr>
          <a:lstStyle/>
          <a:p>
            <a:endParaRPr lang="it-IT" dirty="0" smtClean="0"/>
          </a:p>
          <a:p>
            <a:r>
              <a:rPr lang="it-IT" dirty="0" smtClean="0"/>
              <a:t>Gli incontri di evangelizzazione degli OB potrebbero essere svolti in tante forme:</a:t>
            </a:r>
          </a:p>
          <a:p>
            <a:r>
              <a:rPr lang="it-IT" b="1" dirty="0" smtClean="0"/>
              <a:t>Prima modalità: </a:t>
            </a:r>
            <a:r>
              <a:rPr lang="it-IT" dirty="0" smtClean="0"/>
              <a:t> incontro delle </a:t>
            </a:r>
            <a:r>
              <a:rPr lang="it-IT" b="1" dirty="0" smtClean="0"/>
              <a:t>singole famiglie nella loro casa </a:t>
            </a:r>
            <a:r>
              <a:rPr lang="it-IT" dirty="0" smtClean="0"/>
              <a:t>(si guadagna in prossimità e intimità)</a:t>
            </a:r>
          </a:p>
          <a:p>
            <a:r>
              <a:rPr lang="it-IT" b="1" dirty="0" smtClean="0"/>
              <a:t>Seconda modalità</a:t>
            </a:r>
            <a:r>
              <a:rPr lang="it-IT" dirty="0" smtClean="0"/>
              <a:t>: si potrebbero riunire </a:t>
            </a:r>
            <a:r>
              <a:rPr lang="it-IT" b="1" dirty="0" smtClean="0"/>
              <a:t>nella stessa casa i genitori di due o tre battezzandi </a:t>
            </a:r>
            <a:r>
              <a:rPr lang="it-IT" dirty="0" smtClean="0"/>
              <a:t>che vivono vicini e vivranno la celebrazione del battesimo insieme (si perde in intimità, ma si guadagna in relazioni e scambio di esperienza)</a:t>
            </a:r>
          </a:p>
          <a:p>
            <a:r>
              <a:rPr lang="it-IT" b="1" dirty="0" smtClean="0"/>
              <a:t>Terza modalità</a:t>
            </a:r>
            <a:r>
              <a:rPr lang="it-IT" dirty="0" smtClean="0"/>
              <a:t>:  si radunano i genitori dei battezzandi di quel </a:t>
            </a:r>
            <a:r>
              <a:rPr lang="it-IT" b="1" dirty="0" smtClean="0"/>
              <a:t>periodo in gruppo e negli ambienti</a:t>
            </a:r>
            <a:r>
              <a:rPr lang="it-IT" dirty="0" smtClean="0"/>
              <a:t> </a:t>
            </a:r>
            <a:r>
              <a:rPr lang="it-IT" b="1" dirty="0" smtClean="0"/>
              <a:t>parrocchiali </a:t>
            </a:r>
            <a:r>
              <a:rPr lang="it-IT" dirty="0" smtClean="0"/>
              <a:t>(si perde in intimità, ma si guadagna in efficacia di annuncio e di confronto nella fede con altre coppie di genitori)</a:t>
            </a:r>
          </a:p>
          <a:p>
            <a:endParaRPr lang="it-IT" dirty="0" smtClean="0"/>
          </a:p>
          <a:p>
            <a:r>
              <a:rPr lang="it-IT" b="1" dirty="0" smtClean="0"/>
              <a:t>Due attenzioni da avere in questi incontri</a:t>
            </a:r>
            <a:r>
              <a:rPr lang="it-IT" dirty="0" smtClean="0"/>
              <a:t>, oltre alla proposta di evangelizzazione di cui già detto:</a:t>
            </a:r>
          </a:p>
          <a:p>
            <a:pPr>
              <a:buFontTx/>
              <a:buChar char="-"/>
            </a:pPr>
            <a:r>
              <a:rPr lang="it-IT" dirty="0" smtClean="0"/>
              <a:t> Proporre momenti di preghiera particolare in casa</a:t>
            </a:r>
          </a:p>
          <a:p>
            <a:pPr>
              <a:buFontTx/>
              <a:buChar char="-"/>
            </a:pPr>
            <a:r>
              <a:rPr lang="it-IT" dirty="0" smtClean="0"/>
              <a:t> ragionare insieme sulla scelta dei padrini, valorizzando il più possibile questa figura.</a:t>
            </a:r>
            <a:endParaRPr lang="it-IT"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a:xfrm>
            <a:off x="666909" y="4715153"/>
            <a:ext cx="5335270" cy="2853873"/>
          </a:xfrm>
        </p:spPr>
        <p:txBody>
          <a:bodyPr>
            <a:normAutofit/>
          </a:bodyPr>
          <a:lstStyle/>
          <a:p>
            <a:r>
              <a:rPr lang="it-IT" b="1" dirty="0" smtClean="0"/>
              <a:t>Catechismo dei bambini </a:t>
            </a:r>
            <a:r>
              <a:rPr lang="it-IT" dirty="0" smtClean="0"/>
              <a:t>da consegnare: qui se non lo si è già fatto prima.  </a:t>
            </a:r>
          </a:p>
          <a:p>
            <a:r>
              <a:rPr lang="it-IT" dirty="0" smtClean="0"/>
              <a:t>Quello che importa è che venga non solo consegnato, ma presentato, incoraggiando i genitori ad utilizzarlo soprattutto </a:t>
            </a:r>
            <a:r>
              <a:rPr lang="it-IT" b="1" dirty="0" smtClean="0"/>
              <a:t>dopo il battesimo</a:t>
            </a:r>
            <a:r>
              <a:rPr lang="it-IT" dirty="0" smtClean="0"/>
              <a:t>.  Si può farglielo aprire e prender in mano subito per parlare dei segni del Battesimo e poi fargli </a:t>
            </a:r>
            <a:r>
              <a:rPr lang="it-IT" b="1" dirty="0" smtClean="0"/>
              <a:t>vedere la seconda e terza parte </a:t>
            </a:r>
            <a:r>
              <a:rPr lang="it-IT" dirty="0" smtClean="0"/>
              <a:t>con i suggerimenti concreti;</a:t>
            </a:r>
          </a:p>
          <a:p>
            <a:pPr>
              <a:buFontTx/>
              <a:buChar char="-"/>
            </a:pPr>
            <a:r>
              <a:rPr lang="it-IT" dirty="0" smtClean="0"/>
              <a:t>per parlare di Dio ai bambini attraverso la Scrittura e la vita </a:t>
            </a:r>
          </a:p>
          <a:p>
            <a:pPr>
              <a:buFontTx/>
              <a:buChar char="-"/>
            </a:pPr>
            <a:r>
              <a:rPr lang="it-IT" dirty="0" smtClean="0"/>
              <a:t> passi concreti per vivere da cristiani in famiglia nel quotidiano.</a:t>
            </a:r>
            <a:endParaRPr lang="it-IT"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Sottolineare molto il primo punto.  La celebrazione è il culmine dell’incontro di</a:t>
            </a:r>
            <a:r>
              <a:rPr lang="it-IT" baseline="0" dirty="0" smtClean="0"/>
              <a:t> Cristo con il bambino e la famiglia: quanto fatto prima trova il suo frutto lì  (</a:t>
            </a:r>
            <a:r>
              <a:rPr lang="it-IT" baseline="0" dirty="0" err="1" smtClean="0"/>
              <a:t>fruttificare…</a:t>
            </a:r>
            <a:r>
              <a:rPr lang="it-IT" baseline="0" dirty="0" smtClean="0"/>
              <a:t>)</a:t>
            </a:r>
          </a:p>
          <a:p>
            <a:endParaRPr lang="it-IT" dirty="0" smtClean="0"/>
          </a:p>
          <a:p>
            <a:r>
              <a:rPr lang="it-IT" dirty="0" smtClean="0"/>
              <a:t>La celebrazione non è un affare solo del prete o dei liturgisti (là dove ci sono!), ma anche dei catechisti e OB!  </a:t>
            </a:r>
            <a:endParaRPr lang="it-IT" dirty="0"/>
          </a:p>
        </p:txBody>
      </p:sp>
      <p:sp>
        <p:nvSpPr>
          <p:cNvPr id="4" name="Segnaposto numero diapositiva 3"/>
          <p:cNvSpPr>
            <a:spLocks noGrp="1"/>
          </p:cNvSpPr>
          <p:nvPr>
            <p:ph type="sldNum" sz="quarter" idx="10"/>
          </p:nvPr>
        </p:nvSpPr>
        <p:spPr/>
        <p:txBody>
          <a:bodyPr/>
          <a:lstStyle/>
          <a:p>
            <a:fld id="{8CED20BE-B6D4-425F-B13B-D5914CD76D86}"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Arrotonda angolo diagonale rettangolo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olo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10" name="Segnaposto data 9"/>
          <p:cNvSpPr>
            <a:spLocks noGrp="1"/>
          </p:cNvSpPr>
          <p:nvPr>
            <p:ph type="dt" sz="half" idx="10"/>
          </p:nvPr>
        </p:nvSpPr>
        <p:spPr>
          <a:xfrm>
            <a:off x="5562600" y="6509004"/>
            <a:ext cx="3002280" cy="274320"/>
          </a:xfrm>
        </p:spPr>
        <p:txBody>
          <a:bodyPr vert="horz" rtlCol="0"/>
          <a:lstStyle>
            <a:extLst/>
          </a:lstStyle>
          <a:p>
            <a:fld id="{F08E9282-CAC5-4A4F-82C3-1FA39A497045}" type="datetimeFigureOut">
              <a:rPr lang="it-IT" smtClean="0"/>
              <a:pPr/>
              <a:t>15/01/2015</a:t>
            </a:fld>
            <a:endParaRPr lang="it-IT"/>
          </a:p>
        </p:txBody>
      </p:sp>
      <p:sp>
        <p:nvSpPr>
          <p:cNvPr id="11" name="Segnaposto numero diapositiva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FBA6D50-A316-4704-8A5C-E194AB5C1821}" type="slidenum">
              <a:rPr lang="it-IT" smtClean="0"/>
              <a:pPr/>
              <a:t>‹N›</a:t>
            </a:fld>
            <a:endParaRPr lang="it-IT"/>
          </a:p>
        </p:txBody>
      </p:sp>
      <p:sp>
        <p:nvSpPr>
          <p:cNvPr id="12" name="Segnaposto piè di pagina 11"/>
          <p:cNvSpPr>
            <a:spLocks noGrp="1"/>
          </p:cNvSpPr>
          <p:nvPr>
            <p:ph type="ftr" sz="quarter" idx="12"/>
          </p:nvPr>
        </p:nvSpPr>
        <p:spPr>
          <a:xfrm>
            <a:off x="1600200" y="6509004"/>
            <a:ext cx="3907464" cy="274320"/>
          </a:xfrm>
        </p:spPr>
        <p:txBody>
          <a:bodyPr vert="horz" rtlCol="0"/>
          <a:lstStyle>
            <a:extLst/>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F08E9282-CAC5-4A4F-82C3-1FA39A497045}" type="datetimeFigureOut">
              <a:rPr lang="it-IT" smtClean="0"/>
              <a:pPr/>
              <a:t>15/01/2015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9FBA6D50-A316-4704-8A5C-E194AB5C182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lvl1pPr algn="l">
              <a:defRPr/>
            </a:lvl1pPr>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F08E9282-CAC5-4A4F-82C3-1FA39A497045}" type="datetimeFigureOut">
              <a:rPr lang="it-IT" smtClean="0"/>
              <a:pPr/>
              <a:t>15/01/2015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9FBA6D50-A316-4704-8A5C-E194AB5C182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ttangolo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F08E9282-CAC5-4A4F-82C3-1FA39A497045}" type="datetimeFigureOut">
              <a:rPr lang="it-IT" smtClean="0"/>
              <a:pPr/>
              <a:t>15/01/2015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9FBA6D50-A316-4704-8A5C-E194AB5C182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7" name="Rettangolo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a:xfrm>
            <a:off x="5562600" y="6513670"/>
            <a:ext cx="3002280" cy="274320"/>
          </a:xfrm>
        </p:spPr>
        <p:txBody>
          <a:bodyPr vert="horz" rtlCol="0"/>
          <a:lstStyle>
            <a:extLst/>
          </a:lstStyle>
          <a:p>
            <a:fld id="{F08E9282-CAC5-4A4F-82C3-1FA39A497045}" type="datetimeFigureOut">
              <a:rPr lang="it-IT" smtClean="0"/>
              <a:pPr/>
              <a:t>15/01/2015</a:t>
            </a:fld>
            <a:endParaRPr lang="it-IT"/>
          </a:p>
        </p:txBody>
      </p:sp>
      <p:sp>
        <p:nvSpPr>
          <p:cNvPr id="9" name="Segnaposto numero diapositiva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FBA6D50-A316-4704-8A5C-E194AB5C1821}" type="slidenum">
              <a:rPr lang="it-IT" smtClean="0"/>
              <a:pPr/>
              <a:t>‹N›</a:t>
            </a:fld>
            <a:endParaRPr lang="it-IT"/>
          </a:p>
        </p:txBody>
      </p:sp>
      <p:sp>
        <p:nvSpPr>
          <p:cNvPr id="10" name="Segnaposto piè di pagina 9"/>
          <p:cNvSpPr>
            <a:spLocks noGrp="1"/>
          </p:cNvSpPr>
          <p:nvPr>
            <p:ph type="ftr" sz="quarter" idx="12"/>
          </p:nvPr>
        </p:nvSpPr>
        <p:spPr>
          <a:xfrm>
            <a:off x="1600200" y="6513670"/>
            <a:ext cx="3907464" cy="274320"/>
          </a:xfrm>
        </p:spPr>
        <p:txBody>
          <a:bodyPr vert="horz" rtlCol="0"/>
          <a:lstStyle>
            <a:extLst/>
          </a:lstStyle>
          <a:p>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F08E9282-CAC5-4A4F-82C3-1FA39A497045}" type="datetimeFigureOut">
              <a:rPr lang="it-IT" smtClean="0"/>
              <a:pPr/>
              <a:t>15/01/2015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a:xfrm>
            <a:off x="8641080" y="6514568"/>
            <a:ext cx="464288" cy="274320"/>
          </a:xfrm>
        </p:spPr>
        <p:txBody>
          <a:bodyPr/>
          <a:lstStyle>
            <a:extLst/>
          </a:lstStyle>
          <a:p>
            <a:fld id="{9FBA6D50-A316-4704-8A5C-E194AB5C1821}" type="slidenum">
              <a:rPr lang="it-IT" smtClean="0"/>
              <a:pPr/>
              <a:t>‹N›</a:t>
            </a:fld>
            <a:endParaRPr lang="it-IT"/>
          </a:p>
        </p:txBody>
      </p:sp>
      <p:sp>
        <p:nvSpPr>
          <p:cNvPr id="10" name="Rettangolo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Rettangolo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ttangolo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olo 1"/>
          <p:cNvSpPr>
            <a:spLocks noGrp="1"/>
          </p:cNvSpPr>
          <p:nvPr>
            <p:ph type="title"/>
          </p:nvPr>
        </p:nvSpPr>
        <p:spPr>
          <a:xfrm>
            <a:off x="457200" y="251948"/>
            <a:ext cx="8229600" cy="1143000"/>
          </a:xfrm>
        </p:spPr>
        <p:txBody>
          <a:bodyPr anchor="b"/>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F08E9282-CAC5-4A4F-82C3-1FA39A497045}" type="datetimeFigureOut">
              <a:rPr lang="it-IT" smtClean="0"/>
              <a:pPr/>
              <a:t>15/01/2015</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a:xfrm>
            <a:off x="8641080" y="6514568"/>
            <a:ext cx="464288" cy="274320"/>
          </a:xfrm>
        </p:spPr>
        <p:txBody>
          <a:bodyPr/>
          <a:lstStyle>
            <a:extLst/>
          </a:lstStyle>
          <a:p>
            <a:fld id="{9FBA6D50-A316-4704-8A5C-E194AB5C182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53218"/>
            <a:ext cx="8229600" cy="1143000"/>
          </a:xfrm>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F08E9282-CAC5-4A4F-82C3-1FA39A497045}" type="datetimeFigureOut">
              <a:rPr lang="it-IT" smtClean="0"/>
              <a:pPr/>
              <a:t>15/01/2015</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9FBA6D50-A316-4704-8A5C-E194AB5C1821}" type="slidenum">
              <a:rPr lang="it-IT" smtClean="0"/>
              <a:pPr/>
              <a:t>‹N›</a:t>
            </a:fld>
            <a:endParaRPr lang="it-IT"/>
          </a:p>
        </p:txBody>
      </p:sp>
      <p:sp>
        <p:nvSpPr>
          <p:cNvPr id="7" name="Rettangolo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F08E9282-CAC5-4A4F-82C3-1FA39A497045}" type="datetimeFigureOut">
              <a:rPr lang="it-IT" smtClean="0"/>
              <a:pPr/>
              <a:t>15/01/2015</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9FBA6D50-A316-4704-8A5C-E194AB5C182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2"/>
      </p:bgRef>
    </p:bg>
    <p:spTree>
      <p:nvGrpSpPr>
        <p:cNvPr id="1" name=""/>
        <p:cNvGrpSpPr/>
        <p:nvPr/>
      </p:nvGrpSpPr>
      <p:grpSpPr>
        <a:xfrm>
          <a:off x="0" y="0"/>
          <a:ext cx="0" cy="0"/>
          <a:chOff x="0" y="0"/>
          <a:chExt cx="0" cy="0"/>
        </a:xfrm>
      </p:grpSpPr>
      <p:sp>
        <p:nvSpPr>
          <p:cNvPr id="8" name="Rettangolo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963136" y="304800"/>
            <a:ext cx="3931920" cy="762000"/>
          </a:xfrm>
        </p:spPr>
        <p:txBody>
          <a:bodyPr anchor="b"/>
          <a:lstStyle>
            <a:lvl1pPr marL="0" algn="r">
              <a:buNone/>
              <a:defRPr sz="2000" b="1"/>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9" name="Segnaposto data 8"/>
          <p:cNvSpPr>
            <a:spLocks noGrp="1"/>
          </p:cNvSpPr>
          <p:nvPr>
            <p:ph type="dt" sz="half" idx="10"/>
          </p:nvPr>
        </p:nvSpPr>
        <p:spPr>
          <a:xfrm>
            <a:off x="5562600" y="6513670"/>
            <a:ext cx="3002280" cy="274320"/>
          </a:xfrm>
        </p:spPr>
        <p:txBody>
          <a:bodyPr vert="horz" rtlCol="0"/>
          <a:lstStyle>
            <a:extLst/>
          </a:lstStyle>
          <a:p>
            <a:fld id="{F08E9282-CAC5-4A4F-82C3-1FA39A497045}" type="datetimeFigureOut">
              <a:rPr lang="it-IT" smtClean="0"/>
              <a:pPr/>
              <a:t>15/01/2015</a:t>
            </a:fld>
            <a:endParaRPr lang="it-IT"/>
          </a:p>
        </p:txBody>
      </p:sp>
      <p:sp>
        <p:nvSpPr>
          <p:cNvPr id="10" name="Segnaposto numero diapositiva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FBA6D50-A316-4704-8A5C-E194AB5C1821}" type="slidenum">
              <a:rPr lang="it-IT" smtClean="0"/>
              <a:pPr/>
              <a:t>‹N›</a:t>
            </a:fld>
            <a:endParaRPr lang="it-IT"/>
          </a:p>
        </p:txBody>
      </p:sp>
      <p:sp>
        <p:nvSpPr>
          <p:cNvPr id="11" name="Segnaposto piè di pagina 10"/>
          <p:cNvSpPr>
            <a:spLocks noGrp="1"/>
          </p:cNvSpPr>
          <p:nvPr>
            <p:ph type="ftr" sz="quarter" idx="12"/>
          </p:nvPr>
        </p:nvSpPr>
        <p:spPr>
          <a:xfrm>
            <a:off x="1600200" y="6513670"/>
            <a:ext cx="3907464" cy="274320"/>
          </a:xfrm>
        </p:spPr>
        <p:txBody>
          <a:bodyPr vert="horz" rtlCol="0"/>
          <a:lstStyle>
            <a:extLst/>
          </a:lstStyle>
          <a:p>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040443" y="4724400"/>
            <a:ext cx="5486400" cy="664536"/>
          </a:xfrm>
        </p:spPr>
        <p:txBody>
          <a:bodyPr anchor="b"/>
          <a:lstStyle>
            <a:lvl1pPr marL="0" algn="r">
              <a:buNone/>
              <a:defRPr sz="2000" b="1"/>
            </a:lvl1pPr>
            <a:extLst/>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13" name="Segnaposto immagin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it-IT" smtClean="0">
                <a:solidFill>
                  <a:schemeClr val="lt1"/>
                </a:solidFill>
                <a:latin typeface="+mn-lt"/>
                <a:ea typeface="+mn-ea"/>
                <a:cs typeface="+mn-cs"/>
              </a:rPr>
              <a:t>Fare clic sull'icona per inserire un'immagine</a:t>
            </a:r>
            <a:endParaRPr kumimoji="0" lang="en-US" dirty="0">
              <a:solidFill>
                <a:schemeClr val="lt1"/>
              </a:solidFill>
              <a:latin typeface="+mn-lt"/>
              <a:ea typeface="+mn-ea"/>
              <a:cs typeface="+mn-cs"/>
            </a:endParaRPr>
          </a:p>
        </p:txBody>
      </p:sp>
      <p:sp>
        <p:nvSpPr>
          <p:cNvPr id="8" name="Segnaposto data 7"/>
          <p:cNvSpPr>
            <a:spLocks noGrp="1"/>
          </p:cNvSpPr>
          <p:nvPr>
            <p:ph type="dt" sz="half" idx="10"/>
          </p:nvPr>
        </p:nvSpPr>
        <p:spPr>
          <a:xfrm>
            <a:off x="5562600" y="6509004"/>
            <a:ext cx="3002280" cy="274320"/>
          </a:xfrm>
        </p:spPr>
        <p:txBody>
          <a:bodyPr vert="horz" rtlCol="0"/>
          <a:lstStyle>
            <a:extLst/>
          </a:lstStyle>
          <a:p>
            <a:fld id="{F08E9282-CAC5-4A4F-82C3-1FA39A497045}" type="datetimeFigureOut">
              <a:rPr lang="it-IT" smtClean="0"/>
              <a:pPr/>
              <a:t>15/01/2015</a:t>
            </a:fld>
            <a:endParaRPr lang="it-IT"/>
          </a:p>
        </p:txBody>
      </p:sp>
      <p:sp>
        <p:nvSpPr>
          <p:cNvPr id="9" name="Segnaposto numero diapositiva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FBA6D50-A316-4704-8A5C-E194AB5C1821}" type="slidenum">
              <a:rPr lang="it-IT" smtClean="0"/>
              <a:pPr/>
              <a:t>‹N›</a:t>
            </a:fld>
            <a:endParaRPr lang="it-IT"/>
          </a:p>
        </p:txBody>
      </p:sp>
      <p:sp>
        <p:nvSpPr>
          <p:cNvPr id="10" name="Segnaposto piè di pagina 9"/>
          <p:cNvSpPr>
            <a:spLocks noGrp="1"/>
          </p:cNvSpPr>
          <p:nvPr>
            <p:ph type="ftr" sz="quarter" idx="12"/>
          </p:nvPr>
        </p:nvSpPr>
        <p:spPr>
          <a:xfrm>
            <a:off x="1600200" y="6509004"/>
            <a:ext cx="3907464" cy="274320"/>
          </a:xfrm>
        </p:spPr>
        <p:txBody>
          <a:bodyPr vert="horz" rtlCol="0"/>
          <a:lstStyle>
            <a:extLst/>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otonda angolo diagonale rettangolo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egnaposto piè di pagina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it-IT"/>
          </a:p>
        </p:txBody>
      </p:sp>
      <p:sp>
        <p:nvSpPr>
          <p:cNvPr id="14" name="Segnaposto dat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08E9282-CAC5-4A4F-82C3-1FA39A497045}" type="datetimeFigureOut">
              <a:rPr lang="it-IT" smtClean="0"/>
              <a:pPr/>
              <a:t>15/01/2015</a:t>
            </a:fld>
            <a:endParaRPr lang="it-IT"/>
          </a:p>
        </p:txBody>
      </p:sp>
      <p:sp>
        <p:nvSpPr>
          <p:cNvPr id="23" name="Segnaposto numero diapositiva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FBA6D50-A316-4704-8A5C-E194AB5C1821}" type="slidenum">
              <a:rPr lang="it-IT" smtClean="0"/>
              <a:pPr/>
              <a:t>‹N›</a:t>
            </a:fld>
            <a:endParaRPr lang="it-IT"/>
          </a:p>
        </p:txBody>
      </p:sp>
      <p:sp>
        <p:nvSpPr>
          <p:cNvPr id="22" name="Segnaposto titolo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332656"/>
            <a:ext cx="6777318" cy="2138991"/>
          </a:xfrm>
        </p:spPr>
        <p:txBody>
          <a:bodyPr/>
          <a:lstStyle/>
          <a:p>
            <a:r>
              <a:rPr lang="it-IT" sz="3200" dirty="0" smtClean="0"/>
              <a:t>PROGETTO DIOCESANO INIZIAZIONE CRISTIANA</a:t>
            </a:r>
            <a:r>
              <a:rPr lang="it-IT" sz="4000" dirty="0" smtClean="0"/>
              <a:t/>
            </a:r>
            <a:br>
              <a:rPr lang="it-IT" sz="4000" dirty="0" smtClean="0"/>
            </a:br>
            <a:r>
              <a:rPr lang="it-IT" sz="4000" dirty="0" smtClean="0"/>
              <a:t>Pastorale 0-6 anni </a:t>
            </a:r>
            <a:endParaRPr lang="it-IT" sz="4000" dirty="0"/>
          </a:p>
        </p:txBody>
      </p:sp>
      <p:sp>
        <p:nvSpPr>
          <p:cNvPr id="3" name="Sottotitolo 2"/>
          <p:cNvSpPr>
            <a:spLocks noGrp="1"/>
          </p:cNvSpPr>
          <p:nvPr>
            <p:ph type="subTitle" idx="1"/>
          </p:nvPr>
        </p:nvSpPr>
        <p:spPr>
          <a:xfrm>
            <a:off x="1835696" y="3501008"/>
            <a:ext cx="6400800" cy="1872208"/>
          </a:xfrm>
        </p:spPr>
        <p:txBody>
          <a:bodyPr>
            <a:noAutofit/>
          </a:bodyPr>
          <a:lstStyle/>
          <a:p>
            <a:r>
              <a:rPr lang="it-IT" sz="2800" dirty="0"/>
              <a:t>L’accompagnamento delle famiglie nella celebrazione del </a:t>
            </a:r>
            <a:r>
              <a:rPr lang="it-IT" sz="2800" dirty="0" smtClean="0"/>
              <a:t>battesimo e nell’educazione religiosa </a:t>
            </a:r>
          </a:p>
          <a:p>
            <a:r>
              <a:rPr lang="it-IT" sz="2800" dirty="0" smtClean="0"/>
              <a:t>della prima infanzia</a:t>
            </a:r>
            <a:endParaRPr lang="it-IT" sz="2800" dirty="0"/>
          </a:p>
        </p:txBody>
      </p:sp>
    </p:spTree>
    <p:extLst>
      <p:ext uri="{BB962C8B-B14F-4D97-AF65-F5344CB8AC3E}">
        <p14:creationId xmlns:p14="http://schemas.microsoft.com/office/powerpoint/2010/main" val="563266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itolo 2"/>
          <p:cNvSpPr>
            <a:spLocks noGrp="1"/>
          </p:cNvSpPr>
          <p:nvPr>
            <p:ph type="title"/>
          </p:nvPr>
        </p:nvSpPr>
        <p:spPr>
          <a:xfrm>
            <a:off x="611560" y="332656"/>
            <a:ext cx="8229600" cy="1143000"/>
          </a:xfrm>
        </p:spPr>
        <p:txBody>
          <a:bodyPr>
            <a:normAutofit fontScale="90000"/>
          </a:bodyPr>
          <a:lstStyle/>
          <a:p>
            <a:r>
              <a:rPr lang="it-IT" sz="4400" dirty="0" smtClean="0"/>
              <a:t>Accompagnare la famiglia nell’educazione alla fede</a:t>
            </a:r>
            <a:endParaRPr lang="it-IT" sz="4400" dirty="0"/>
          </a:p>
        </p:txBody>
      </p:sp>
      <p:sp>
        <p:nvSpPr>
          <p:cNvPr id="2" name="Segnaposto contenuto 1"/>
          <p:cNvSpPr>
            <a:spLocks noGrp="1"/>
          </p:cNvSpPr>
          <p:nvPr>
            <p:ph idx="1"/>
          </p:nvPr>
        </p:nvSpPr>
        <p:spPr>
          <a:xfrm>
            <a:off x="755576" y="1628800"/>
            <a:ext cx="7745505" cy="4752528"/>
          </a:xfrm>
        </p:spPr>
        <p:txBody>
          <a:bodyPr>
            <a:noAutofit/>
          </a:bodyPr>
          <a:lstStyle/>
          <a:p>
            <a:r>
              <a:rPr lang="it-IT" sz="2800" dirty="0" smtClean="0"/>
              <a:t>Colmare il vuoto 0-6 anni della pastorale</a:t>
            </a:r>
          </a:p>
          <a:p>
            <a:pPr>
              <a:buNone/>
            </a:pPr>
            <a:endParaRPr lang="it-IT" sz="1000" dirty="0" smtClean="0"/>
          </a:p>
          <a:p>
            <a:r>
              <a:rPr lang="it-IT" sz="2800" dirty="0"/>
              <a:t> </a:t>
            </a:r>
            <a:r>
              <a:rPr lang="it-IT" sz="2800" b="1" dirty="0" smtClean="0"/>
              <a:t>Affiancarsi alle famiglie</a:t>
            </a:r>
            <a:r>
              <a:rPr lang="it-IT" sz="2800" dirty="0" smtClean="0"/>
              <a:t> con bimbi piccoli per sostenerle nel compito educativo insostituibile della trasmissione della fede: incoraggiamento, supporto, orientamento, offerta di occasioni e strumenti.</a:t>
            </a:r>
          </a:p>
          <a:p>
            <a:endParaRPr lang="it-IT" sz="1000" dirty="0" smtClean="0"/>
          </a:p>
          <a:p>
            <a:r>
              <a:rPr lang="it-IT" sz="2800" b="1" dirty="0" smtClean="0"/>
              <a:t> raccordo equipe </a:t>
            </a:r>
            <a:r>
              <a:rPr lang="it-IT" sz="2800" dirty="0" smtClean="0"/>
              <a:t>battesimale con equipe 0-6 anni</a:t>
            </a:r>
          </a:p>
          <a:p>
            <a:endParaRPr lang="it-IT" sz="1000" dirty="0" smtClean="0"/>
          </a:p>
          <a:p>
            <a:r>
              <a:rPr lang="it-IT" sz="2800" dirty="0" smtClean="0"/>
              <a:t> cammino </a:t>
            </a:r>
            <a:r>
              <a:rPr lang="it-IT" sz="2800" b="1" dirty="0" smtClean="0"/>
              <a:t>aperto a tutte le famiglie</a:t>
            </a:r>
            <a:r>
              <a:rPr lang="it-IT" sz="2800" dirty="0" smtClean="0"/>
              <a:t>, anche quelle inserite in parrocchia in seguito</a:t>
            </a:r>
          </a:p>
          <a:p>
            <a:pPr>
              <a:buNone/>
            </a:pPr>
            <a:endParaRPr lang="it-IT" sz="2800" dirty="0" smtClean="0"/>
          </a:p>
        </p:txBody>
      </p:sp>
    </p:spTree>
    <p:extLst>
      <p:ext uri="{BB962C8B-B14F-4D97-AF65-F5344CB8AC3E}">
        <p14:creationId xmlns:p14="http://schemas.microsoft.com/office/powerpoint/2010/main" val="40220337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itolo 2"/>
          <p:cNvSpPr>
            <a:spLocks noGrp="1"/>
          </p:cNvSpPr>
          <p:nvPr>
            <p:ph type="title"/>
          </p:nvPr>
        </p:nvSpPr>
        <p:spPr>
          <a:xfrm>
            <a:off x="539552" y="332656"/>
            <a:ext cx="8229600" cy="1143000"/>
          </a:xfrm>
        </p:spPr>
        <p:txBody>
          <a:bodyPr>
            <a:normAutofit fontScale="90000"/>
          </a:bodyPr>
          <a:lstStyle/>
          <a:p>
            <a:r>
              <a:rPr lang="it-IT" sz="4400" dirty="0" smtClean="0"/>
              <a:t>Accompagnare la famiglia nell’educazione alla fede</a:t>
            </a:r>
            <a:endParaRPr lang="it-IT" sz="4400" dirty="0"/>
          </a:p>
        </p:txBody>
      </p:sp>
      <p:sp>
        <p:nvSpPr>
          <p:cNvPr id="2" name="Segnaposto contenuto 1"/>
          <p:cNvSpPr>
            <a:spLocks noGrp="1"/>
          </p:cNvSpPr>
          <p:nvPr>
            <p:ph idx="1"/>
          </p:nvPr>
        </p:nvSpPr>
        <p:spPr>
          <a:xfrm>
            <a:off x="699247" y="1772817"/>
            <a:ext cx="7745505" cy="4680520"/>
          </a:xfrm>
        </p:spPr>
        <p:txBody>
          <a:bodyPr>
            <a:normAutofit fontScale="25000" lnSpcReduction="20000"/>
          </a:bodyPr>
          <a:lstStyle/>
          <a:p>
            <a:pPr>
              <a:buNone/>
            </a:pPr>
            <a:endParaRPr lang="it-IT" sz="2500" dirty="0" smtClean="0"/>
          </a:p>
          <a:p>
            <a:pPr>
              <a:lnSpc>
                <a:spcPct val="120000"/>
              </a:lnSpc>
            </a:pPr>
            <a:r>
              <a:rPr lang="it-IT" sz="11200" dirty="0" smtClean="0"/>
              <a:t>Proposta di un </a:t>
            </a:r>
            <a:r>
              <a:rPr lang="it-IT" sz="11200" b="1" dirty="0" smtClean="0"/>
              <a:t>cammino di fede</a:t>
            </a:r>
            <a:r>
              <a:rPr lang="it-IT" sz="11200" dirty="0" smtClean="0"/>
              <a:t>, a misura di famiglia, praticabile nei tempi e nei luoghi.</a:t>
            </a:r>
          </a:p>
          <a:p>
            <a:pPr>
              <a:lnSpc>
                <a:spcPct val="120000"/>
              </a:lnSpc>
              <a:buNone/>
            </a:pPr>
            <a:endParaRPr lang="it-IT" sz="4000" dirty="0" smtClean="0"/>
          </a:p>
          <a:p>
            <a:pPr>
              <a:lnSpc>
                <a:spcPct val="120000"/>
              </a:lnSpc>
            </a:pPr>
            <a:r>
              <a:rPr lang="it-IT" sz="11200" b="1" dirty="0" smtClean="0"/>
              <a:t>2-3 incontri all’anno in parrocchia</a:t>
            </a:r>
            <a:r>
              <a:rPr lang="it-IT" sz="11200" dirty="0" smtClean="0"/>
              <a:t>, al pomeriggio della domenica o altre feste.</a:t>
            </a:r>
          </a:p>
          <a:p>
            <a:pPr>
              <a:lnSpc>
                <a:spcPct val="120000"/>
              </a:lnSpc>
            </a:pPr>
            <a:endParaRPr lang="it-IT" sz="4000" dirty="0" smtClean="0"/>
          </a:p>
          <a:p>
            <a:pPr>
              <a:lnSpc>
                <a:spcPct val="120000"/>
              </a:lnSpc>
            </a:pPr>
            <a:r>
              <a:rPr lang="it-IT" sz="11200" b="1" dirty="0" smtClean="0"/>
              <a:t>Due percorsi di fede</a:t>
            </a:r>
            <a:r>
              <a:rPr lang="it-IT" sz="11200" dirty="0" smtClean="0"/>
              <a:t>: per genitori dei bambini 0-3 anni (con babysitteraggio) e per genitori dei bambini 3-6 anni (con coinvolgimento bambini in attività parallele)</a:t>
            </a:r>
            <a:endParaRPr lang="it-IT" sz="11200" dirty="0"/>
          </a:p>
        </p:txBody>
      </p:sp>
    </p:spTree>
    <p:extLst>
      <p:ext uri="{BB962C8B-B14F-4D97-AF65-F5344CB8AC3E}">
        <p14:creationId xmlns:p14="http://schemas.microsoft.com/office/powerpoint/2010/main" val="40220337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itolo 2"/>
          <p:cNvSpPr>
            <a:spLocks noGrp="1"/>
          </p:cNvSpPr>
          <p:nvPr>
            <p:ph type="title"/>
          </p:nvPr>
        </p:nvSpPr>
        <p:spPr>
          <a:xfrm>
            <a:off x="467544" y="476672"/>
            <a:ext cx="8229600" cy="648072"/>
          </a:xfrm>
        </p:spPr>
        <p:txBody>
          <a:bodyPr>
            <a:normAutofit fontScale="90000"/>
          </a:bodyPr>
          <a:lstStyle/>
          <a:p>
            <a:r>
              <a:rPr lang="it-IT" sz="4400" dirty="0" smtClean="0"/>
              <a:t>I  percorsi di fede</a:t>
            </a:r>
            <a:endParaRPr lang="it-IT" sz="4400" dirty="0"/>
          </a:p>
        </p:txBody>
      </p:sp>
      <p:sp>
        <p:nvSpPr>
          <p:cNvPr id="2" name="Segnaposto contenuto 1"/>
          <p:cNvSpPr>
            <a:spLocks noGrp="1"/>
          </p:cNvSpPr>
          <p:nvPr>
            <p:ph idx="1"/>
          </p:nvPr>
        </p:nvSpPr>
        <p:spPr>
          <a:xfrm>
            <a:off x="611560" y="1772816"/>
            <a:ext cx="8229600" cy="4526280"/>
          </a:xfrm>
        </p:spPr>
        <p:txBody>
          <a:bodyPr>
            <a:normAutofit/>
          </a:bodyPr>
          <a:lstStyle/>
          <a:p>
            <a:r>
              <a:rPr lang="it-IT" b="1" dirty="0" smtClean="0"/>
              <a:t>progettazione annuale</a:t>
            </a:r>
            <a:r>
              <a:rPr lang="it-IT" dirty="0" smtClean="0"/>
              <a:t>: destinatari, obiettivi, modalità incontri, numero incontri e calendario, altri operatori da coinvolgere</a:t>
            </a:r>
          </a:p>
          <a:p>
            <a:endParaRPr lang="it-IT" sz="1000" dirty="0" smtClean="0"/>
          </a:p>
          <a:p>
            <a:r>
              <a:rPr lang="it-IT" dirty="0"/>
              <a:t>v</a:t>
            </a:r>
            <a:r>
              <a:rPr lang="it-IT" dirty="0" smtClean="0"/>
              <a:t>alorizzazione del </a:t>
            </a:r>
            <a:r>
              <a:rPr lang="it-IT" b="1" dirty="0" smtClean="0"/>
              <a:t>Catechismo dei bambini</a:t>
            </a:r>
          </a:p>
          <a:p>
            <a:pPr>
              <a:buNone/>
            </a:pPr>
            <a:endParaRPr lang="it-IT" sz="1000" dirty="0" smtClean="0"/>
          </a:p>
          <a:p>
            <a:r>
              <a:rPr lang="it-IT" b="1" dirty="0"/>
              <a:t>m</a:t>
            </a:r>
            <a:r>
              <a:rPr lang="it-IT" b="1" dirty="0" smtClean="0"/>
              <a:t>ateriali</a:t>
            </a:r>
            <a:r>
              <a:rPr lang="it-IT" dirty="0" smtClean="0"/>
              <a:t>:  Sussidi Diocesi di Milano, e </a:t>
            </a:r>
            <a:r>
              <a:rPr lang="it-IT" dirty="0" err="1" smtClean="0"/>
              <a:t>Biader</a:t>
            </a:r>
            <a:r>
              <a:rPr lang="it-IT" dirty="0" smtClean="0"/>
              <a:t> – Noceti - (Spinelli)</a:t>
            </a:r>
            <a:endParaRPr lang="it-IT" dirty="0"/>
          </a:p>
        </p:txBody>
      </p:sp>
    </p:spTree>
    <p:extLst>
      <p:ext uri="{BB962C8B-B14F-4D97-AF65-F5344CB8AC3E}">
        <p14:creationId xmlns:p14="http://schemas.microsoft.com/office/powerpoint/2010/main" val="23168504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itolo 2"/>
          <p:cNvSpPr>
            <a:spLocks noGrp="1"/>
          </p:cNvSpPr>
          <p:nvPr>
            <p:ph type="title"/>
          </p:nvPr>
        </p:nvSpPr>
        <p:spPr>
          <a:xfrm>
            <a:off x="457200" y="253536"/>
            <a:ext cx="8229600" cy="871208"/>
          </a:xfrm>
        </p:spPr>
        <p:txBody>
          <a:bodyPr>
            <a:normAutofit/>
          </a:bodyPr>
          <a:lstStyle/>
          <a:p>
            <a:r>
              <a:rPr lang="it-IT" sz="4400" dirty="0" smtClean="0"/>
              <a:t>Percorso 0-3 anni</a:t>
            </a:r>
            <a:endParaRPr lang="it-IT" sz="4400" dirty="0"/>
          </a:p>
        </p:txBody>
      </p:sp>
      <p:sp>
        <p:nvSpPr>
          <p:cNvPr id="2" name="Segnaposto contenuto 1"/>
          <p:cNvSpPr>
            <a:spLocks noGrp="1"/>
          </p:cNvSpPr>
          <p:nvPr>
            <p:ph idx="1"/>
          </p:nvPr>
        </p:nvSpPr>
        <p:spPr>
          <a:xfrm>
            <a:off x="467544" y="1628800"/>
            <a:ext cx="8229600" cy="4831749"/>
          </a:xfrm>
        </p:spPr>
        <p:txBody>
          <a:bodyPr>
            <a:normAutofit/>
          </a:bodyPr>
          <a:lstStyle/>
          <a:p>
            <a:r>
              <a:rPr lang="it-IT" sz="2800" b="1" dirty="0" smtClean="0"/>
              <a:t> Obiettivi: </a:t>
            </a:r>
            <a:r>
              <a:rPr lang="it-IT" sz="2800" dirty="0" smtClean="0"/>
              <a:t>mantener vivi e rafforzare i rapporti interpersonali; annunciare il vangelo della famiglia, favorire compito educativo genitori, favorire inserimento/partecipazione vita parrocchiale</a:t>
            </a:r>
          </a:p>
          <a:p>
            <a:endParaRPr lang="it-IT" sz="1000" dirty="0" smtClean="0"/>
          </a:p>
          <a:p>
            <a:r>
              <a:rPr lang="it-IT" sz="2800" b="1" dirty="0" smtClean="0"/>
              <a:t>Memoria del Battesimo</a:t>
            </a:r>
            <a:r>
              <a:rPr lang="it-IT" sz="2800" dirty="0" smtClean="0"/>
              <a:t>: preghiera familiare, celebrazione parrocchiale</a:t>
            </a:r>
          </a:p>
          <a:p>
            <a:endParaRPr lang="it-IT" sz="1000" dirty="0" smtClean="0"/>
          </a:p>
          <a:p>
            <a:r>
              <a:rPr lang="it-IT" sz="2800" dirty="0" smtClean="0"/>
              <a:t> </a:t>
            </a:r>
            <a:r>
              <a:rPr lang="it-IT" sz="2800" b="1" dirty="0" smtClean="0"/>
              <a:t>Tipologia di incontri</a:t>
            </a:r>
            <a:r>
              <a:rPr lang="it-IT" sz="2800" dirty="0" smtClean="0"/>
              <a:t>: </a:t>
            </a:r>
            <a:r>
              <a:rPr lang="it-IT" sz="2800" dirty="0" err="1" smtClean="0"/>
              <a:t>dom</a:t>
            </a:r>
            <a:r>
              <a:rPr lang="it-IT" sz="2800" dirty="0" smtClean="0"/>
              <a:t> </a:t>
            </a:r>
            <a:r>
              <a:rPr lang="it-IT" sz="2800" dirty="0" err="1" smtClean="0"/>
              <a:t>pom</a:t>
            </a:r>
            <a:r>
              <a:rPr lang="it-IT" sz="2800" dirty="0" smtClean="0"/>
              <a:t>, 3ore, con momenti di annuncio, preghiera, condivisione, testimonianza</a:t>
            </a:r>
            <a:endParaRPr lang="it-IT" dirty="0"/>
          </a:p>
        </p:txBody>
      </p:sp>
    </p:spTree>
    <p:extLst>
      <p:ext uri="{BB962C8B-B14F-4D97-AF65-F5344CB8AC3E}">
        <p14:creationId xmlns:p14="http://schemas.microsoft.com/office/powerpoint/2010/main" val="36454246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itolo 2"/>
          <p:cNvSpPr>
            <a:spLocks noGrp="1"/>
          </p:cNvSpPr>
          <p:nvPr>
            <p:ph type="title"/>
          </p:nvPr>
        </p:nvSpPr>
        <p:spPr>
          <a:xfrm>
            <a:off x="467544" y="332656"/>
            <a:ext cx="8229600" cy="799200"/>
          </a:xfrm>
        </p:spPr>
        <p:txBody>
          <a:bodyPr>
            <a:normAutofit fontScale="90000"/>
          </a:bodyPr>
          <a:lstStyle/>
          <a:p>
            <a:r>
              <a:rPr lang="it-IT" sz="4400" dirty="0" smtClean="0"/>
              <a:t/>
            </a:r>
            <a:br>
              <a:rPr lang="it-IT" sz="4400" dirty="0" smtClean="0"/>
            </a:br>
            <a:r>
              <a:rPr lang="it-IT" sz="4400" dirty="0" smtClean="0"/>
              <a:t>Tipologia di incontro</a:t>
            </a:r>
            <a:endParaRPr lang="it-IT" sz="4400" dirty="0"/>
          </a:p>
        </p:txBody>
      </p:sp>
      <p:sp>
        <p:nvSpPr>
          <p:cNvPr id="2" name="Segnaposto contenuto 1"/>
          <p:cNvSpPr>
            <a:spLocks noGrp="1"/>
          </p:cNvSpPr>
          <p:nvPr>
            <p:ph idx="1"/>
          </p:nvPr>
        </p:nvSpPr>
        <p:spPr>
          <a:xfrm>
            <a:off x="467544" y="1484784"/>
            <a:ext cx="8229600" cy="5184576"/>
          </a:xfrm>
        </p:spPr>
        <p:txBody>
          <a:bodyPr>
            <a:normAutofit fontScale="92500" lnSpcReduction="10000"/>
          </a:bodyPr>
          <a:lstStyle/>
          <a:p>
            <a:r>
              <a:rPr lang="it-IT" sz="2800" b="1" dirty="0" smtClean="0"/>
              <a:t> celebrazioni/preghiera: </a:t>
            </a:r>
            <a:r>
              <a:rPr lang="it-IT" sz="2800" dirty="0" smtClean="0"/>
              <a:t>essenziale e ben curata, stimolo e modello</a:t>
            </a:r>
            <a:r>
              <a:rPr lang="it-IT" dirty="0"/>
              <a:t> </a:t>
            </a:r>
            <a:r>
              <a:rPr lang="it-IT" sz="2800" dirty="0" smtClean="0"/>
              <a:t>per preghiera in famiglia; valorizzazione rito Battesimo attraverso ripresa segni, letture, preghiere.</a:t>
            </a:r>
          </a:p>
          <a:p>
            <a:endParaRPr lang="it-IT" sz="1100" dirty="0" smtClean="0"/>
          </a:p>
          <a:p>
            <a:r>
              <a:rPr lang="it-IT" sz="2800" dirty="0" smtClean="0"/>
              <a:t> </a:t>
            </a:r>
            <a:r>
              <a:rPr lang="it-IT" sz="2800" b="1" dirty="0" smtClean="0"/>
              <a:t>annuncio catechistico</a:t>
            </a:r>
            <a:r>
              <a:rPr lang="it-IT" sz="2800" dirty="0" smtClean="0"/>
              <a:t>:  </a:t>
            </a:r>
            <a:r>
              <a:rPr lang="it-IT" sz="2800" b="1" dirty="0" smtClean="0"/>
              <a:t>valorizzare</a:t>
            </a:r>
            <a:r>
              <a:rPr lang="it-IT" sz="2800" dirty="0" smtClean="0"/>
              <a:t> esperienze umane vissute come «luoghi» in cui far risuonare l’appello del vangelo e il dono della salvezza; </a:t>
            </a:r>
            <a:r>
              <a:rPr lang="it-IT" sz="2800" b="1" dirty="0" smtClean="0"/>
              <a:t>proporre</a:t>
            </a:r>
            <a:r>
              <a:rPr lang="it-IT" sz="2800" dirty="0" smtClean="0"/>
              <a:t> gesti quotidiani/familiari che esprimano un comportamento di fede</a:t>
            </a:r>
          </a:p>
          <a:p>
            <a:endParaRPr lang="it-IT" sz="1100" dirty="0" smtClean="0"/>
          </a:p>
          <a:p>
            <a:r>
              <a:rPr lang="it-IT" sz="2800" b="1" dirty="0"/>
              <a:t>i</a:t>
            </a:r>
            <a:r>
              <a:rPr lang="it-IT" sz="2800" b="1" dirty="0" smtClean="0"/>
              <a:t>nserimento in comunità</a:t>
            </a:r>
            <a:r>
              <a:rPr lang="it-IT" sz="2800" dirty="0" smtClean="0"/>
              <a:t>: contatti informali anche con chi non partecipa agli incontri;  fraternità negli incontri</a:t>
            </a:r>
            <a:r>
              <a:rPr lang="it-IT" sz="2800" b="1" dirty="0" smtClean="0"/>
              <a:t> </a:t>
            </a:r>
            <a:r>
              <a:rPr lang="it-IT" sz="2800" dirty="0" smtClean="0"/>
              <a:t>(merenda condivisa, dialogo libero); favorire scambio e aiuto reciproco tra famiglie.</a:t>
            </a:r>
          </a:p>
        </p:txBody>
      </p:sp>
    </p:spTree>
    <p:extLst>
      <p:ext uri="{BB962C8B-B14F-4D97-AF65-F5344CB8AC3E}">
        <p14:creationId xmlns:p14="http://schemas.microsoft.com/office/powerpoint/2010/main" val="23603049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itolo 2"/>
          <p:cNvSpPr>
            <a:spLocks noGrp="1"/>
          </p:cNvSpPr>
          <p:nvPr>
            <p:ph type="title"/>
          </p:nvPr>
        </p:nvSpPr>
        <p:spPr>
          <a:xfrm>
            <a:off x="457200" y="253536"/>
            <a:ext cx="8229600" cy="799200"/>
          </a:xfrm>
        </p:spPr>
        <p:txBody>
          <a:bodyPr>
            <a:normAutofit/>
          </a:bodyPr>
          <a:lstStyle/>
          <a:p>
            <a:r>
              <a:rPr lang="it-IT" sz="4400" dirty="0" smtClean="0"/>
              <a:t>Percorso 3-6 anni</a:t>
            </a:r>
            <a:endParaRPr lang="it-IT" sz="4400" dirty="0"/>
          </a:p>
        </p:txBody>
      </p:sp>
      <p:sp>
        <p:nvSpPr>
          <p:cNvPr id="2" name="Segnaposto contenuto 1"/>
          <p:cNvSpPr>
            <a:spLocks noGrp="1"/>
          </p:cNvSpPr>
          <p:nvPr>
            <p:ph idx="1"/>
          </p:nvPr>
        </p:nvSpPr>
        <p:spPr>
          <a:xfrm>
            <a:off x="467544" y="1556792"/>
            <a:ext cx="8229600" cy="4975765"/>
          </a:xfrm>
        </p:spPr>
        <p:txBody>
          <a:bodyPr>
            <a:normAutofit lnSpcReduction="10000"/>
          </a:bodyPr>
          <a:lstStyle/>
          <a:p>
            <a:r>
              <a:rPr lang="it-IT" sz="2800" b="1" dirty="0" smtClean="0"/>
              <a:t> obiettivi: </a:t>
            </a:r>
            <a:r>
              <a:rPr lang="it-IT" sz="2800" dirty="0" smtClean="0"/>
              <a:t>valorizzare il vissuto genitoriale-educativo anche sul versante della fede; educazione dei bambini alla fede e alla preghiera in attività specifiche negli incontri e suggerimenti per genitori; favorire conoscenza e utilizzo costruttivo del </a:t>
            </a:r>
            <a:r>
              <a:rPr lang="it-IT" sz="2800" dirty="0" err="1" smtClean="0"/>
              <a:t>CdB</a:t>
            </a:r>
            <a:r>
              <a:rPr lang="it-IT" sz="2800" dirty="0" smtClean="0"/>
              <a:t>.</a:t>
            </a:r>
          </a:p>
          <a:p>
            <a:endParaRPr lang="it-IT" sz="1000" dirty="0" smtClean="0"/>
          </a:p>
          <a:p>
            <a:r>
              <a:rPr lang="it-IT" sz="2800" dirty="0" smtClean="0"/>
              <a:t> </a:t>
            </a:r>
            <a:r>
              <a:rPr lang="it-IT" sz="2800" b="1" dirty="0" smtClean="0"/>
              <a:t>2-3 incontri all’anno </a:t>
            </a:r>
            <a:r>
              <a:rPr lang="it-IT" sz="2800" dirty="0" smtClean="0"/>
              <a:t>valorizzando alcune feste</a:t>
            </a:r>
          </a:p>
          <a:p>
            <a:endParaRPr lang="it-IT" sz="1000" dirty="0" smtClean="0"/>
          </a:p>
          <a:p>
            <a:r>
              <a:rPr lang="it-IT" sz="2800" b="1" dirty="0" smtClean="0"/>
              <a:t>Tipologia incontri</a:t>
            </a:r>
            <a:r>
              <a:rPr lang="it-IT" sz="2800" dirty="0" smtClean="0"/>
              <a:t>: annuncio, preghiera, condivisione, festa, laboratorio per bambini e momento di scambio del lavoro fatto da genitori e figli</a:t>
            </a:r>
            <a:endParaRPr lang="it-IT" dirty="0"/>
          </a:p>
        </p:txBody>
      </p:sp>
    </p:spTree>
    <p:extLst>
      <p:ext uri="{BB962C8B-B14F-4D97-AF65-F5344CB8AC3E}">
        <p14:creationId xmlns:p14="http://schemas.microsoft.com/office/powerpoint/2010/main" val="5813482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itolo 2"/>
          <p:cNvSpPr>
            <a:spLocks noGrp="1"/>
          </p:cNvSpPr>
          <p:nvPr>
            <p:ph type="title"/>
          </p:nvPr>
        </p:nvSpPr>
        <p:spPr>
          <a:xfrm>
            <a:off x="611560" y="332656"/>
            <a:ext cx="8229600" cy="1143000"/>
          </a:xfrm>
        </p:spPr>
        <p:txBody>
          <a:bodyPr>
            <a:normAutofit fontScale="90000"/>
          </a:bodyPr>
          <a:lstStyle/>
          <a:p>
            <a:r>
              <a:rPr lang="it-IT" sz="4400" dirty="0" smtClean="0"/>
              <a:t>Accompagnare la famiglia </a:t>
            </a:r>
            <a:r>
              <a:rPr lang="it-IT" sz="4400" dirty="0"/>
              <a:t/>
            </a:r>
            <a:br>
              <a:rPr lang="it-IT" sz="4400" dirty="0"/>
            </a:br>
            <a:r>
              <a:rPr lang="it-IT" sz="4400" dirty="0" smtClean="0"/>
              <a:t>in alternativa … (o aggiunta)</a:t>
            </a:r>
            <a:endParaRPr lang="it-IT" sz="4400" dirty="0"/>
          </a:p>
        </p:txBody>
      </p:sp>
      <p:sp>
        <p:nvSpPr>
          <p:cNvPr id="2" name="Segnaposto contenuto 1"/>
          <p:cNvSpPr>
            <a:spLocks noGrp="1"/>
          </p:cNvSpPr>
          <p:nvPr>
            <p:ph idx="1"/>
          </p:nvPr>
        </p:nvSpPr>
        <p:spPr>
          <a:xfrm>
            <a:off x="467544" y="2132856"/>
            <a:ext cx="8280920" cy="4204989"/>
          </a:xfrm>
        </p:spPr>
        <p:txBody>
          <a:bodyPr>
            <a:noAutofit/>
          </a:bodyPr>
          <a:lstStyle/>
          <a:p>
            <a:r>
              <a:rPr lang="it-IT" sz="2400" dirty="0" smtClean="0"/>
              <a:t>Mantenere i contatti con i genitori/famiglie battezzati, incontrandole </a:t>
            </a:r>
            <a:r>
              <a:rPr lang="it-IT" sz="2400" b="1" dirty="0" smtClean="0"/>
              <a:t>in casa almeno una volta all’anno</a:t>
            </a:r>
            <a:r>
              <a:rPr lang="it-IT" sz="2400" dirty="0" smtClean="0"/>
              <a:t>, per condividere fatiche, difficoltà, proporre aiuti, sostenere compito educativo  (Cfr. 12 </a:t>
            </a:r>
            <a:r>
              <a:rPr lang="it-IT" sz="2400" i="1" dirty="0" smtClean="0"/>
              <a:t>Lettere ai genitori</a:t>
            </a:r>
            <a:r>
              <a:rPr lang="it-IT" sz="2400" dirty="0" smtClean="0"/>
              <a:t> sul sito diocesano)</a:t>
            </a:r>
          </a:p>
          <a:p>
            <a:endParaRPr lang="it-IT" sz="1000" dirty="0" smtClean="0"/>
          </a:p>
          <a:p>
            <a:r>
              <a:rPr lang="it-IT" sz="2400" dirty="0" smtClean="0"/>
              <a:t>Invitare personalmente le famiglie alle </a:t>
            </a:r>
            <a:r>
              <a:rPr lang="it-IT" sz="2400" b="1" dirty="0" smtClean="0"/>
              <a:t>Feste principali della Parrocchia</a:t>
            </a:r>
          </a:p>
          <a:p>
            <a:endParaRPr lang="it-IT" sz="1000" b="1" dirty="0" smtClean="0"/>
          </a:p>
          <a:p>
            <a:r>
              <a:rPr lang="it-IT" sz="2400" dirty="0" smtClean="0"/>
              <a:t>Proporre </a:t>
            </a:r>
            <a:r>
              <a:rPr lang="it-IT" sz="2400" b="1" dirty="0" smtClean="0"/>
              <a:t>1 incontro all’anno</a:t>
            </a:r>
            <a:r>
              <a:rPr lang="it-IT" sz="2400" dirty="0" smtClean="0"/>
              <a:t>, tutte insieme, per un momento di festa, celebrazione, e momento di annuncio del vangelo.</a:t>
            </a:r>
            <a:endParaRPr lang="it-IT" sz="2400" dirty="0"/>
          </a:p>
        </p:txBody>
      </p:sp>
    </p:spTree>
    <p:extLst>
      <p:ext uri="{BB962C8B-B14F-4D97-AF65-F5344CB8AC3E}">
        <p14:creationId xmlns:p14="http://schemas.microsoft.com/office/powerpoint/2010/main" val="39157410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836712"/>
            <a:ext cx="6777318" cy="1731982"/>
          </a:xfrm>
        </p:spPr>
        <p:txBody>
          <a:bodyPr>
            <a:normAutofit fontScale="90000"/>
          </a:bodyPr>
          <a:lstStyle/>
          <a:p>
            <a:r>
              <a:rPr lang="it-IT" sz="4000" dirty="0" smtClean="0"/>
              <a:t>“Non diciamo che oggi è più difficile: è diverso!” (EG, 263)</a:t>
            </a:r>
            <a:endParaRPr lang="it-IT" sz="4000" dirty="0"/>
          </a:p>
        </p:txBody>
      </p:sp>
      <p:sp>
        <p:nvSpPr>
          <p:cNvPr id="3" name="Sottotitolo 2"/>
          <p:cNvSpPr>
            <a:spLocks noGrp="1"/>
          </p:cNvSpPr>
          <p:nvPr>
            <p:ph type="subTitle" idx="1"/>
          </p:nvPr>
        </p:nvSpPr>
        <p:spPr>
          <a:xfrm>
            <a:off x="1403648" y="3861048"/>
            <a:ext cx="6400800" cy="1752600"/>
          </a:xfrm>
        </p:spPr>
        <p:txBody>
          <a:bodyPr>
            <a:normAutofit fontScale="40000" lnSpcReduction="20000"/>
          </a:bodyPr>
          <a:lstStyle/>
          <a:p>
            <a:r>
              <a:rPr lang="it-IT" sz="8000" dirty="0" smtClean="0"/>
              <a:t>“Io sono una missione su questa terra e per questo mi trovo in questo mondo” (EG, 273)</a:t>
            </a:r>
            <a:endParaRPr lang="it-IT" sz="8000" dirty="0"/>
          </a:p>
        </p:txBody>
      </p:sp>
    </p:spTree>
    <p:extLst>
      <p:ext uri="{BB962C8B-B14F-4D97-AF65-F5344CB8AC3E}">
        <p14:creationId xmlns:p14="http://schemas.microsoft.com/office/powerpoint/2010/main" val="1850678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sz="4000" dirty="0" smtClean="0"/>
              <a:t>Un prezioso ambito di pastorale per  UNA CHIESA IN USCITA </a:t>
            </a:r>
            <a:endParaRPr lang="it-IT" sz="4000" dirty="0"/>
          </a:p>
        </p:txBody>
      </p:sp>
      <p:sp>
        <p:nvSpPr>
          <p:cNvPr id="2" name="Segnaposto contenuto 1"/>
          <p:cNvSpPr>
            <a:spLocks noGrp="1"/>
          </p:cNvSpPr>
          <p:nvPr>
            <p:ph idx="1"/>
          </p:nvPr>
        </p:nvSpPr>
        <p:spPr>
          <a:xfrm>
            <a:off x="467544" y="1556792"/>
            <a:ext cx="8229600" cy="4896544"/>
          </a:xfrm>
        </p:spPr>
        <p:txBody>
          <a:bodyPr>
            <a:normAutofit fontScale="92500"/>
          </a:bodyPr>
          <a:lstStyle/>
          <a:p>
            <a:r>
              <a:rPr lang="it-IT" sz="2800" dirty="0" smtClean="0"/>
              <a:t>L’attesa, la nascita e la crescita di un figlio sono momenti speciali per la vita delle </a:t>
            </a:r>
            <a:r>
              <a:rPr lang="it-IT" sz="2800" dirty="0" err="1" smtClean="0"/>
              <a:t>coppie…</a:t>
            </a:r>
            <a:r>
              <a:rPr lang="it-IT" sz="2800" dirty="0" smtClean="0"/>
              <a:t> </a:t>
            </a:r>
          </a:p>
          <a:p>
            <a:pPr>
              <a:buNone/>
            </a:pPr>
            <a:r>
              <a:rPr lang="it-IT" sz="2800" dirty="0" smtClean="0"/>
              <a:t>    e dovrebbero esserlo anche per le comunità cristiane.</a:t>
            </a:r>
          </a:p>
          <a:p>
            <a:pPr>
              <a:buNone/>
            </a:pPr>
            <a:endParaRPr lang="it-IT" sz="1100" dirty="0" smtClean="0"/>
          </a:p>
          <a:p>
            <a:r>
              <a:rPr lang="it-IT" sz="2800" b="1" dirty="0" smtClean="0"/>
              <a:t> </a:t>
            </a:r>
            <a:r>
              <a:rPr lang="it-IT" sz="2800" dirty="0" smtClean="0"/>
              <a:t>Possono diventare “soglia di accesso alla fede”,  occasioni  per un incontro vitale con il Signore </a:t>
            </a:r>
            <a:r>
              <a:rPr lang="it-IT" sz="2800" dirty="0" err="1" smtClean="0"/>
              <a:t>risorto…</a:t>
            </a:r>
            <a:r>
              <a:rPr lang="it-IT" sz="2800" dirty="0" smtClean="0"/>
              <a:t> </a:t>
            </a:r>
            <a:r>
              <a:rPr lang="it-IT" sz="2200" dirty="0" smtClean="0"/>
              <a:t>(Vescovi Lombardi, La sfida della fede)</a:t>
            </a:r>
          </a:p>
          <a:p>
            <a:pPr>
              <a:buNone/>
            </a:pPr>
            <a:endParaRPr lang="it-IT" sz="1100" dirty="0" smtClean="0"/>
          </a:p>
          <a:p>
            <a:r>
              <a:rPr lang="it-IT" sz="2800" dirty="0" smtClean="0"/>
              <a:t>..se le nostre parrocchie si  fanno “chiesa in uscita”: prendendo l’iniziativa, coinvolgendosi, accompagnando,  attente a “fare frutti” e a festeggiare con la bellezza della liturgia </a:t>
            </a:r>
            <a:r>
              <a:rPr lang="it-IT" sz="2200" dirty="0" smtClean="0"/>
              <a:t>(cfr. EG 24).</a:t>
            </a:r>
          </a:p>
        </p:txBody>
      </p:sp>
    </p:spTree>
    <p:extLst>
      <p:ext uri="{BB962C8B-B14F-4D97-AF65-F5344CB8AC3E}">
        <p14:creationId xmlns:p14="http://schemas.microsoft.com/office/powerpoint/2010/main" val="2035060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53536"/>
            <a:ext cx="8229600" cy="1015224"/>
          </a:xfrm>
        </p:spPr>
        <p:txBody>
          <a:bodyPr/>
          <a:lstStyle/>
          <a:p>
            <a:r>
              <a:rPr lang="it-IT" dirty="0" smtClean="0"/>
              <a:t>Costituire un’equipe</a:t>
            </a:r>
            <a:endParaRPr lang="it-IT" dirty="0"/>
          </a:p>
        </p:txBody>
      </p:sp>
      <p:sp>
        <p:nvSpPr>
          <p:cNvPr id="3" name="Segnaposto contenuto 2"/>
          <p:cNvSpPr>
            <a:spLocks noGrp="1"/>
          </p:cNvSpPr>
          <p:nvPr>
            <p:ph idx="1"/>
          </p:nvPr>
        </p:nvSpPr>
        <p:spPr>
          <a:xfrm>
            <a:off x="457200" y="1646237"/>
            <a:ext cx="8435280" cy="4526280"/>
          </a:xfrm>
        </p:spPr>
        <p:txBody>
          <a:bodyPr>
            <a:normAutofit fontScale="92500"/>
          </a:bodyPr>
          <a:lstStyle/>
          <a:p>
            <a:r>
              <a:rPr lang="it-IT" dirty="0" smtClean="0"/>
              <a:t> non solo perché il Parroco non può fare tutto, </a:t>
            </a:r>
            <a:r>
              <a:rPr lang="it-IT" dirty="0" err="1" smtClean="0"/>
              <a:t>ma…</a:t>
            </a:r>
            <a:endParaRPr lang="it-IT" dirty="0" smtClean="0"/>
          </a:p>
          <a:p>
            <a:pPr>
              <a:buNone/>
            </a:pPr>
            <a:endParaRPr lang="it-IT" sz="1100" dirty="0" smtClean="0"/>
          </a:p>
          <a:p>
            <a:r>
              <a:rPr lang="it-IT" dirty="0" smtClean="0"/>
              <a:t>per mostrare il volto di una </a:t>
            </a:r>
            <a:r>
              <a:rPr lang="it-IT" dirty="0" err="1" smtClean="0"/>
              <a:t>Chiesa-Madre…</a:t>
            </a:r>
            <a:endParaRPr lang="it-IT" dirty="0" smtClean="0"/>
          </a:p>
          <a:p>
            <a:pPr>
              <a:buNone/>
            </a:pPr>
            <a:endParaRPr lang="it-IT" sz="1100" dirty="0" smtClean="0"/>
          </a:p>
          <a:p>
            <a:r>
              <a:rPr lang="it-IT" dirty="0" smtClean="0"/>
              <a:t>che, si fa compagna di viaggio della famiglia stessa,  nella nuova avventura genitoriale, collaborando insieme, ciascuno con il proprio ruolo, perché la nuova vita sia accolta, generata alla fede e cresciuta ed educata nella grande famiglia della Chiesa. </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L’equipe battesimale</a:t>
            </a:r>
            <a:endParaRPr lang="it-IT" dirty="0"/>
          </a:p>
        </p:txBody>
      </p:sp>
      <p:sp>
        <p:nvSpPr>
          <p:cNvPr id="2" name="Segnaposto contenuto 1"/>
          <p:cNvSpPr>
            <a:spLocks noGrp="1"/>
          </p:cNvSpPr>
          <p:nvPr>
            <p:ph idx="1"/>
          </p:nvPr>
        </p:nvSpPr>
        <p:spPr>
          <a:xfrm>
            <a:off x="467544" y="1772816"/>
            <a:ext cx="8229600" cy="4615725"/>
          </a:xfrm>
          <a:ln>
            <a:noFill/>
          </a:ln>
        </p:spPr>
        <p:txBody>
          <a:bodyPr>
            <a:normAutofit lnSpcReduction="10000"/>
          </a:bodyPr>
          <a:lstStyle/>
          <a:p>
            <a:r>
              <a:rPr lang="it-IT" sz="2800" dirty="0" smtClean="0"/>
              <a:t> </a:t>
            </a:r>
            <a:r>
              <a:rPr lang="it-IT" sz="2800" b="1" dirty="0" smtClean="0"/>
              <a:t>Costituzione </a:t>
            </a:r>
            <a:r>
              <a:rPr lang="it-IT" sz="2800" dirty="0" smtClean="0"/>
              <a:t>(parroco, consacrati, sposi-genitori, </a:t>
            </a:r>
            <a:r>
              <a:rPr lang="it-IT" sz="2800" i="1" dirty="0" smtClean="0"/>
              <a:t>animatori-educatori,</a:t>
            </a:r>
            <a:r>
              <a:rPr lang="it-IT" sz="2800" dirty="0" smtClean="0"/>
              <a:t>…)</a:t>
            </a:r>
          </a:p>
          <a:p>
            <a:pPr>
              <a:buNone/>
            </a:pPr>
            <a:endParaRPr lang="it-IT" sz="1000" dirty="0" smtClean="0"/>
          </a:p>
          <a:p>
            <a:r>
              <a:rPr lang="it-IT" sz="2800" b="1" dirty="0"/>
              <a:t> D</a:t>
            </a:r>
            <a:r>
              <a:rPr lang="it-IT" sz="2800" b="1" dirty="0" smtClean="0"/>
              <a:t>efinizione di ruoli interni </a:t>
            </a:r>
            <a:r>
              <a:rPr lang="it-IT" sz="2800" dirty="0" smtClean="0"/>
              <a:t>(sacerdote, referente, segretario,…)</a:t>
            </a:r>
          </a:p>
          <a:p>
            <a:pPr>
              <a:buNone/>
            </a:pPr>
            <a:endParaRPr lang="it-IT" sz="1000" dirty="0" smtClean="0"/>
          </a:p>
          <a:p>
            <a:r>
              <a:rPr lang="it-IT" sz="2800" b="1" dirty="0"/>
              <a:t> </a:t>
            </a:r>
            <a:r>
              <a:rPr lang="it-IT" sz="2800" b="1" dirty="0" smtClean="0"/>
              <a:t>Formazione </a:t>
            </a:r>
            <a:r>
              <a:rPr lang="it-IT" sz="2800" dirty="0" smtClean="0"/>
              <a:t>(autoformazione, incontri di confronto, studio e organizzazione)</a:t>
            </a:r>
          </a:p>
          <a:p>
            <a:pPr>
              <a:buNone/>
            </a:pPr>
            <a:endParaRPr lang="it-IT" sz="1000" dirty="0" smtClean="0"/>
          </a:p>
          <a:p>
            <a:r>
              <a:rPr lang="it-IT" sz="2800" b="1" dirty="0" smtClean="0"/>
              <a:t>Compiti</a:t>
            </a:r>
            <a:r>
              <a:rPr lang="it-IT" sz="2800" b="1" dirty="0"/>
              <a:t> </a:t>
            </a:r>
            <a:r>
              <a:rPr lang="it-IT" sz="2800" b="1" dirty="0" smtClean="0"/>
              <a:t>(</a:t>
            </a:r>
            <a:r>
              <a:rPr lang="it-IT" sz="2800" dirty="0" smtClean="0"/>
              <a:t>incontrare la famiglia, evangelizzare la famiglia, celebrare il Battesimo, </a:t>
            </a:r>
            <a:r>
              <a:rPr lang="it-IT" sz="2800" i="1" dirty="0" smtClean="0"/>
              <a:t>accompagnare la famiglia nell’educazione alla fede</a:t>
            </a:r>
            <a:r>
              <a:rPr lang="it-IT" sz="2800" dirty="0" smtClean="0"/>
              <a:t>)</a:t>
            </a:r>
            <a:endParaRPr lang="it-IT" sz="2800" dirty="0"/>
          </a:p>
        </p:txBody>
      </p:sp>
    </p:spTree>
    <p:extLst>
      <p:ext uri="{BB962C8B-B14F-4D97-AF65-F5344CB8AC3E}">
        <p14:creationId xmlns:p14="http://schemas.microsoft.com/office/powerpoint/2010/main" val="10727798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Incontrare la famiglia</a:t>
            </a:r>
            <a:endParaRPr lang="it-IT" dirty="0"/>
          </a:p>
        </p:txBody>
      </p:sp>
      <p:sp>
        <p:nvSpPr>
          <p:cNvPr id="2" name="Segnaposto contenuto 1"/>
          <p:cNvSpPr>
            <a:spLocks noGrp="1"/>
          </p:cNvSpPr>
          <p:nvPr>
            <p:ph idx="1"/>
          </p:nvPr>
        </p:nvSpPr>
        <p:spPr/>
        <p:txBody>
          <a:bodyPr>
            <a:normAutofit/>
          </a:bodyPr>
          <a:lstStyle/>
          <a:p>
            <a:r>
              <a:rPr lang="it-IT" sz="2800" b="1" dirty="0" smtClean="0"/>
              <a:t> </a:t>
            </a:r>
            <a:r>
              <a:rPr lang="it-IT" sz="2800" dirty="0" smtClean="0"/>
              <a:t>magari quando è ancora in attesa</a:t>
            </a:r>
          </a:p>
          <a:p>
            <a:pPr>
              <a:buNone/>
            </a:pPr>
            <a:endParaRPr lang="it-IT" sz="1000" dirty="0" smtClean="0"/>
          </a:p>
          <a:p>
            <a:r>
              <a:rPr lang="it-IT" sz="2800" dirty="0"/>
              <a:t> </a:t>
            </a:r>
            <a:r>
              <a:rPr lang="it-IT" sz="2800" dirty="0" smtClean="0"/>
              <a:t>incontro conviviale in casa</a:t>
            </a:r>
          </a:p>
          <a:p>
            <a:pPr>
              <a:buNone/>
            </a:pPr>
            <a:endParaRPr lang="it-IT" sz="1000" dirty="0" smtClean="0"/>
          </a:p>
          <a:p>
            <a:r>
              <a:rPr lang="it-IT" sz="2800" dirty="0" smtClean="0"/>
              <a:t> prevalente atteggiamento di ascolto delle diverse situazioni umane, di fede e familiari, dando l’idea di una Chiesa accogliente e materna, pur motivando con coerenza eventuali scelte pastorali specifiche non immediatamente condivise.</a:t>
            </a:r>
          </a:p>
          <a:p>
            <a:endParaRPr lang="it-IT" dirty="0"/>
          </a:p>
        </p:txBody>
      </p:sp>
    </p:spTree>
    <p:extLst>
      <p:ext uri="{BB962C8B-B14F-4D97-AF65-F5344CB8AC3E}">
        <p14:creationId xmlns:p14="http://schemas.microsoft.com/office/powerpoint/2010/main" val="19639946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itolo 2"/>
          <p:cNvSpPr>
            <a:spLocks noGrp="1"/>
          </p:cNvSpPr>
          <p:nvPr>
            <p:ph type="title"/>
          </p:nvPr>
        </p:nvSpPr>
        <p:spPr>
          <a:xfrm>
            <a:off x="611560" y="332656"/>
            <a:ext cx="7915958" cy="1054250"/>
          </a:xfrm>
        </p:spPr>
        <p:txBody>
          <a:bodyPr/>
          <a:lstStyle/>
          <a:p>
            <a:r>
              <a:rPr lang="it-IT" dirty="0" smtClean="0"/>
              <a:t>Evangelizzare la famiglia</a:t>
            </a:r>
            <a:endParaRPr lang="it-IT" dirty="0"/>
          </a:p>
        </p:txBody>
      </p:sp>
      <p:sp>
        <p:nvSpPr>
          <p:cNvPr id="2" name="Segnaposto contenuto 1"/>
          <p:cNvSpPr>
            <a:spLocks noGrp="1"/>
          </p:cNvSpPr>
          <p:nvPr>
            <p:ph idx="1"/>
          </p:nvPr>
        </p:nvSpPr>
        <p:spPr/>
        <p:txBody>
          <a:bodyPr>
            <a:normAutofit fontScale="77500" lnSpcReduction="20000"/>
          </a:bodyPr>
          <a:lstStyle/>
          <a:p>
            <a:pPr>
              <a:buNone/>
            </a:pPr>
            <a:endParaRPr lang="it-IT" sz="3600" dirty="0" smtClean="0"/>
          </a:p>
          <a:p>
            <a:r>
              <a:rPr lang="it-IT" sz="3800" dirty="0" smtClean="0"/>
              <a:t> occasione per una riscoperta o per un </a:t>
            </a:r>
            <a:r>
              <a:rPr lang="it-IT" sz="3800" b="1" dirty="0" smtClean="0"/>
              <a:t>primo annuncio </a:t>
            </a:r>
            <a:r>
              <a:rPr lang="it-IT" sz="3800" dirty="0" smtClean="0"/>
              <a:t>della fede in famiglia, a partire dall’esperienza del Battesimo</a:t>
            </a:r>
          </a:p>
          <a:p>
            <a:pPr>
              <a:buNone/>
            </a:pPr>
            <a:endParaRPr lang="it-IT" sz="1400" dirty="0" smtClean="0"/>
          </a:p>
          <a:p>
            <a:r>
              <a:rPr lang="it-IT" sz="3800" dirty="0" smtClean="0"/>
              <a:t> annunciare </a:t>
            </a:r>
            <a:r>
              <a:rPr lang="it-IT" sz="3800" dirty="0"/>
              <a:t>il Vangelo dentro ogni situazione, </a:t>
            </a:r>
            <a:r>
              <a:rPr lang="it-IT" sz="3800" dirty="0" smtClean="0"/>
              <a:t> </a:t>
            </a:r>
            <a:r>
              <a:rPr lang="it-IT" sz="3800" b="1" dirty="0" smtClean="0"/>
              <a:t>valorizzando</a:t>
            </a:r>
            <a:r>
              <a:rPr lang="it-IT" sz="3800" dirty="0" smtClean="0"/>
              <a:t> </a:t>
            </a:r>
            <a:r>
              <a:rPr lang="it-IT" sz="3800" dirty="0"/>
              <a:t>tutto il positivo che c’è </a:t>
            </a:r>
            <a:r>
              <a:rPr lang="it-IT" sz="3800" dirty="0" smtClean="0"/>
              <a:t> e </a:t>
            </a:r>
            <a:r>
              <a:rPr lang="it-IT" sz="3800" dirty="0"/>
              <a:t>stimolando la possibile evoluzione delle situazioni più difficili</a:t>
            </a:r>
            <a:r>
              <a:rPr lang="it-IT" sz="3800" dirty="0" smtClean="0"/>
              <a:t>.</a:t>
            </a:r>
          </a:p>
          <a:p>
            <a:pPr>
              <a:buNone/>
            </a:pPr>
            <a:endParaRPr lang="it-IT" sz="1400" dirty="0" smtClean="0"/>
          </a:p>
          <a:p>
            <a:r>
              <a:rPr lang="it-IT" sz="3800" dirty="0"/>
              <a:t> </a:t>
            </a:r>
            <a:r>
              <a:rPr lang="it-IT" sz="3800" b="1" dirty="0" smtClean="0"/>
              <a:t>Materiale utile</a:t>
            </a:r>
            <a:r>
              <a:rPr lang="it-IT" sz="3800" dirty="0" smtClean="0"/>
              <a:t>: Schede per il primo annuncio della fede in famiglia a cura dell’Ufficio diocesano per la Catechesi </a:t>
            </a:r>
            <a:endParaRPr lang="it-IT" sz="3800" dirty="0"/>
          </a:p>
        </p:txBody>
      </p:sp>
    </p:spTree>
    <p:extLst>
      <p:ext uri="{BB962C8B-B14F-4D97-AF65-F5344CB8AC3E}">
        <p14:creationId xmlns:p14="http://schemas.microsoft.com/office/powerpoint/2010/main" val="33510236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itolo 2"/>
          <p:cNvSpPr>
            <a:spLocks noGrp="1"/>
          </p:cNvSpPr>
          <p:nvPr>
            <p:ph type="title"/>
          </p:nvPr>
        </p:nvSpPr>
        <p:spPr>
          <a:xfrm>
            <a:off x="611560" y="332656"/>
            <a:ext cx="7915958" cy="1054250"/>
          </a:xfrm>
        </p:spPr>
        <p:txBody>
          <a:bodyPr/>
          <a:lstStyle/>
          <a:p>
            <a:r>
              <a:rPr lang="it-IT" dirty="0" smtClean="0"/>
              <a:t>Evangelizzare la famiglia</a:t>
            </a:r>
            <a:endParaRPr lang="it-IT" dirty="0"/>
          </a:p>
        </p:txBody>
      </p:sp>
      <p:sp>
        <p:nvSpPr>
          <p:cNvPr id="2" name="Segnaposto contenuto 1"/>
          <p:cNvSpPr>
            <a:spLocks noGrp="1"/>
          </p:cNvSpPr>
          <p:nvPr>
            <p:ph idx="1"/>
          </p:nvPr>
        </p:nvSpPr>
        <p:spPr/>
        <p:txBody>
          <a:bodyPr>
            <a:normAutofit fontScale="85000" lnSpcReduction="20000"/>
          </a:bodyPr>
          <a:lstStyle/>
          <a:p>
            <a:r>
              <a:rPr lang="it-IT" sz="3600" b="1" dirty="0" smtClean="0"/>
              <a:t> due o tre incontri nella casa </a:t>
            </a:r>
            <a:r>
              <a:rPr lang="it-IT" sz="3600" dirty="0" smtClean="0"/>
              <a:t>della famiglia (</a:t>
            </a:r>
            <a:r>
              <a:rPr lang="it-IT" sz="3600" dirty="0" err="1" smtClean="0"/>
              <a:t>opp</a:t>
            </a:r>
            <a:r>
              <a:rPr lang="it-IT" sz="3600" dirty="0" smtClean="0"/>
              <a:t>. insieme in una casa o oratorio)</a:t>
            </a:r>
          </a:p>
          <a:p>
            <a:pPr>
              <a:buNone/>
            </a:pPr>
            <a:endParaRPr lang="it-IT" sz="1200" dirty="0" smtClean="0"/>
          </a:p>
          <a:p>
            <a:r>
              <a:rPr lang="it-IT" sz="3800" b="1" dirty="0" smtClean="0"/>
              <a:t>proposte celebrative prima del Battesimo </a:t>
            </a:r>
            <a:r>
              <a:rPr lang="it-IT" sz="3800" dirty="0" smtClean="0"/>
              <a:t>(in casa: </a:t>
            </a:r>
            <a:r>
              <a:rPr lang="it-IT" sz="3800" dirty="0"/>
              <a:t>p</a:t>
            </a:r>
            <a:r>
              <a:rPr lang="it-IT" sz="3800" dirty="0" smtClean="0"/>
              <a:t>reghiere nell’attesa, benedizione partoriente, benedizione neonato)</a:t>
            </a:r>
          </a:p>
          <a:p>
            <a:pPr>
              <a:buNone/>
            </a:pPr>
            <a:endParaRPr lang="it-IT" sz="1200" dirty="0" smtClean="0"/>
          </a:p>
          <a:p>
            <a:r>
              <a:rPr lang="it-IT" sz="3800" dirty="0" smtClean="0"/>
              <a:t>Aiuto nella </a:t>
            </a:r>
            <a:r>
              <a:rPr lang="it-IT" sz="3800" b="1" dirty="0" smtClean="0"/>
              <a:t>scelta dei padrini </a:t>
            </a:r>
            <a:r>
              <a:rPr lang="it-IT" sz="3800" dirty="0" smtClean="0"/>
              <a:t>di Battesimo e loro coinvolgimento nel cammino      </a:t>
            </a:r>
            <a:endParaRPr lang="it-IT" sz="3800" dirty="0"/>
          </a:p>
        </p:txBody>
      </p:sp>
    </p:spTree>
    <p:extLst>
      <p:ext uri="{BB962C8B-B14F-4D97-AF65-F5344CB8AC3E}">
        <p14:creationId xmlns:p14="http://schemas.microsoft.com/office/powerpoint/2010/main" val="33510236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itolo 2"/>
          <p:cNvSpPr>
            <a:spLocks noGrp="1"/>
          </p:cNvSpPr>
          <p:nvPr>
            <p:ph type="title"/>
          </p:nvPr>
        </p:nvSpPr>
        <p:spPr>
          <a:xfrm>
            <a:off x="539552" y="332656"/>
            <a:ext cx="8229600" cy="1143000"/>
          </a:xfrm>
        </p:spPr>
        <p:txBody>
          <a:bodyPr>
            <a:normAutofit fontScale="90000"/>
          </a:bodyPr>
          <a:lstStyle/>
          <a:p>
            <a:r>
              <a:rPr lang="it-IT" sz="4400" dirty="0" smtClean="0"/>
              <a:t>Preparazione immediata </a:t>
            </a:r>
            <a:br>
              <a:rPr lang="it-IT" sz="4400" dirty="0" smtClean="0"/>
            </a:br>
            <a:r>
              <a:rPr lang="it-IT" sz="4400" dirty="0" smtClean="0"/>
              <a:t>al </a:t>
            </a:r>
            <a:r>
              <a:rPr lang="it-IT" sz="4400" dirty="0"/>
              <a:t>B</a:t>
            </a:r>
            <a:r>
              <a:rPr lang="it-IT" sz="4400" dirty="0" smtClean="0"/>
              <a:t>attesimo</a:t>
            </a:r>
            <a:endParaRPr lang="it-IT" sz="4400" dirty="0"/>
          </a:p>
        </p:txBody>
      </p:sp>
      <p:sp>
        <p:nvSpPr>
          <p:cNvPr id="2" name="Segnaposto contenuto 1"/>
          <p:cNvSpPr>
            <a:spLocks noGrp="1"/>
          </p:cNvSpPr>
          <p:nvPr>
            <p:ph idx="1"/>
          </p:nvPr>
        </p:nvSpPr>
        <p:spPr>
          <a:xfrm>
            <a:off x="467544" y="2060848"/>
            <a:ext cx="8229600" cy="4015011"/>
          </a:xfrm>
        </p:spPr>
        <p:txBody>
          <a:bodyPr>
            <a:normAutofit/>
          </a:bodyPr>
          <a:lstStyle/>
          <a:p>
            <a:r>
              <a:rPr lang="it-IT" b="1" dirty="0" smtClean="0"/>
              <a:t> </a:t>
            </a:r>
            <a:r>
              <a:rPr lang="it-IT" sz="2800" dirty="0" smtClean="0"/>
              <a:t>incontro di gruppo in chiesa, a diretto contatto con i luoghi celebrativi (anche i padrini)</a:t>
            </a:r>
          </a:p>
          <a:p>
            <a:pPr>
              <a:buNone/>
            </a:pPr>
            <a:endParaRPr lang="it-IT" sz="1000" dirty="0" smtClean="0"/>
          </a:p>
          <a:p>
            <a:r>
              <a:rPr lang="it-IT" sz="2800" dirty="0"/>
              <a:t> </a:t>
            </a:r>
            <a:r>
              <a:rPr lang="it-IT" sz="2800" dirty="0" smtClean="0"/>
              <a:t>scopo: suscitare maggiore consapevolezza possibile nel partecipare al rito</a:t>
            </a:r>
          </a:p>
          <a:p>
            <a:pPr>
              <a:buNone/>
            </a:pPr>
            <a:endParaRPr lang="it-IT" sz="1000" dirty="0" smtClean="0"/>
          </a:p>
          <a:p>
            <a:r>
              <a:rPr lang="it-IT" sz="2800" dirty="0" smtClean="0"/>
              <a:t> materiale: Catechismo dei bambini (nn.75-91) </a:t>
            </a:r>
          </a:p>
          <a:p>
            <a:pPr>
              <a:buNone/>
            </a:pPr>
            <a:endParaRPr lang="it-IT" sz="1000" dirty="0" smtClean="0"/>
          </a:p>
          <a:p>
            <a:r>
              <a:rPr lang="it-IT" sz="2800" dirty="0"/>
              <a:t> </a:t>
            </a:r>
            <a:r>
              <a:rPr lang="it-IT" sz="2800" dirty="0" smtClean="0"/>
              <a:t>Consegna del Catechismo dei bambini «</a:t>
            </a:r>
            <a:r>
              <a:rPr lang="it-IT" sz="2800" i="1" dirty="0" smtClean="0"/>
              <a:t>Lasciate che i bambini vengano a me»</a:t>
            </a:r>
          </a:p>
          <a:p>
            <a:pPr marL="0" indent="0">
              <a:buNone/>
            </a:pPr>
            <a:endParaRPr lang="it-IT" b="1" dirty="0" smtClean="0"/>
          </a:p>
        </p:txBody>
      </p:sp>
    </p:spTree>
    <p:extLst>
      <p:ext uri="{BB962C8B-B14F-4D97-AF65-F5344CB8AC3E}">
        <p14:creationId xmlns:p14="http://schemas.microsoft.com/office/powerpoint/2010/main" val="2204029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itolo 2"/>
          <p:cNvSpPr>
            <a:spLocks noGrp="1"/>
          </p:cNvSpPr>
          <p:nvPr>
            <p:ph type="title"/>
          </p:nvPr>
        </p:nvSpPr>
        <p:spPr>
          <a:xfrm>
            <a:off x="539552" y="188640"/>
            <a:ext cx="8229600" cy="919864"/>
          </a:xfrm>
        </p:spPr>
        <p:txBody>
          <a:bodyPr/>
          <a:lstStyle/>
          <a:p>
            <a:r>
              <a:rPr lang="it-IT" dirty="0" smtClean="0"/>
              <a:t>Celebrare il Battesimo</a:t>
            </a:r>
            <a:endParaRPr lang="it-IT" dirty="0"/>
          </a:p>
        </p:txBody>
      </p:sp>
      <p:sp>
        <p:nvSpPr>
          <p:cNvPr id="2" name="Segnaposto contenuto 1"/>
          <p:cNvSpPr>
            <a:spLocks noGrp="1"/>
          </p:cNvSpPr>
          <p:nvPr>
            <p:ph idx="1"/>
          </p:nvPr>
        </p:nvSpPr>
        <p:spPr>
          <a:xfrm>
            <a:off x="457200" y="1646236"/>
            <a:ext cx="8229600" cy="4663083"/>
          </a:xfrm>
        </p:spPr>
        <p:txBody>
          <a:bodyPr>
            <a:normAutofit lnSpcReduction="10000"/>
          </a:bodyPr>
          <a:lstStyle/>
          <a:p>
            <a:r>
              <a:rPr lang="it-IT" b="1" dirty="0" smtClean="0"/>
              <a:t> </a:t>
            </a:r>
            <a:r>
              <a:rPr lang="it-IT" sz="2800" dirty="0" smtClean="0"/>
              <a:t>«</a:t>
            </a:r>
            <a:r>
              <a:rPr lang="it-IT" sz="2800" dirty="0"/>
              <a:t>L</a:t>
            </a:r>
            <a:r>
              <a:rPr lang="it-IT" sz="2800" dirty="0" smtClean="0"/>
              <a:t>a miglior catechesi sul Battesimo è lo stesso Battesimo ben celebrato»</a:t>
            </a:r>
          </a:p>
          <a:p>
            <a:endParaRPr lang="it-IT" sz="1100" dirty="0" smtClean="0"/>
          </a:p>
          <a:p>
            <a:r>
              <a:rPr lang="it-IT" sz="2800" dirty="0"/>
              <a:t> </a:t>
            </a:r>
            <a:r>
              <a:rPr lang="it-IT" sz="2800" dirty="0" smtClean="0"/>
              <a:t>Precauzioni per una partecipazione attenta al rito (pianto neonati, fratellini, fotografi,…)</a:t>
            </a:r>
          </a:p>
          <a:p>
            <a:pPr>
              <a:buNone/>
            </a:pPr>
            <a:endParaRPr lang="it-IT" sz="1100" dirty="0" smtClean="0"/>
          </a:p>
          <a:p>
            <a:r>
              <a:rPr lang="it-IT" sz="2800" dirty="0"/>
              <a:t> </a:t>
            </a:r>
            <a:r>
              <a:rPr lang="it-IT" sz="2800" dirty="0" smtClean="0"/>
              <a:t>Celebrazioni comunitarie e calendario ragionato</a:t>
            </a:r>
          </a:p>
          <a:p>
            <a:pPr>
              <a:buNone/>
            </a:pPr>
            <a:endParaRPr lang="it-IT" sz="1100" dirty="0" smtClean="0"/>
          </a:p>
          <a:p>
            <a:r>
              <a:rPr lang="it-IT" sz="2800" dirty="0"/>
              <a:t> </a:t>
            </a:r>
            <a:r>
              <a:rPr lang="it-IT" sz="2800" dirty="0" smtClean="0"/>
              <a:t>Rito a  sé o all’interno dell’ Eucaristica domenicale (partecipazione comunità)</a:t>
            </a:r>
          </a:p>
          <a:p>
            <a:pPr>
              <a:buNone/>
            </a:pPr>
            <a:endParaRPr lang="it-IT" sz="1100" dirty="0" smtClean="0"/>
          </a:p>
          <a:p>
            <a:r>
              <a:rPr lang="it-IT" sz="2800" dirty="0"/>
              <a:t> F</a:t>
            </a:r>
            <a:r>
              <a:rPr lang="it-IT" sz="2800" dirty="0" smtClean="0"/>
              <a:t>esta, canto e valorizzazione luoghi, gesti, segni</a:t>
            </a:r>
          </a:p>
        </p:txBody>
      </p:sp>
    </p:spTree>
    <p:extLst>
      <p:ext uri="{BB962C8B-B14F-4D97-AF65-F5344CB8AC3E}">
        <p14:creationId xmlns:p14="http://schemas.microsoft.com/office/powerpoint/2010/main" val="39305450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lassia">
  <a:themeElements>
    <a:clrScheme name="Galassi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Galassi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alassi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alassi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emplate/>
  <TotalTime>901</TotalTime>
  <Words>4074</Words>
  <Application>Microsoft Office PowerPoint</Application>
  <PresentationFormat>Presentazione su schermo (4:3)</PresentationFormat>
  <Paragraphs>243</Paragraphs>
  <Slides>17</Slides>
  <Notes>17</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Galassia</vt:lpstr>
      <vt:lpstr>PROGETTO DIOCESANO INIZIAZIONE CRISTIANA Pastorale 0-6 anni </vt:lpstr>
      <vt:lpstr>Un prezioso ambito di pastorale per  UNA CHIESA IN USCITA </vt:lpstr>
      <vt:lpstr>Costituire un’equipe</vt:lpstr>
      <vt:lpstr>L’equipe battesimale</vt:lpstr>
      <vt:lpstr>Incontrare la famiglia</vt:lpstr>
      <vt:lpstr>Evangelizzare la famiglia</vt:lpstr>
      <vt:lpstr>Evangelizzare la famiglia</vt:lpstr>
      <vt:lpstr>Preparazione immediata  al Battesimo</vt:lpstr>
      <vt:lpstr>Celebrare il Battesimo</vt:lpstr>
      <vt:lpstr>Accompagnare la famiglia nell’educazione alla fede</vt:lpstr>
      <vt:lpstr>Accompagnare la famiglia nell’educazione alla fede</vt:lpstr>
      <vt:lpstr>I  percorsi di fede</vt:lpstr>
      <vt:lpstr>Percorso 0-3 anni</vt:lpstr>
      <vt:lpstr> Tipologia di incontro</vt:lpstr>
      <vt:lpstr>Percorso 3-6 anni</vt:lpstr>
      <vt:lpstr>Accompagnare la famiglia  in alternativa … (o aggiunta)</vt:lpstr>
      <vt:lpstr>“Non diciamo che oggi è più difficile: è diverso!” (EG, 263)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Lab.1  l’accompagnamento delle famiglie nella celebrazione del battesimo</dc:title>
  <dc:creator>don Battista</dc:creator>
  <cp:lastModifiedBy>don Battista</cp:lastModifiedBy>
  <cp:revision>89</cp:revision>
  <cp:lastPrinted>2015-01-15T15:57:08Z</cp:lastPrinted>
  <dcterms:created xsi:type="dcterms:W3CDTF">2012-06-18T07:22:39Z</dcterms:created>
  <dcterms:modified xsi:type="dcterms:W3CDTF">2015-01-15T16:06:04Z</dcterms:modified>
</cp:coreProperties>
</file>